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3"/>
  </p:notesMasterIdLst>
  <p:sldIdLst>
    <p:sldId id="256" r:id="rId2"/>
    <p:sldId id="325" r:id="rId3"/>
    <p:sldId id="298" r:id="rId4"/>
    <p:sldId id="286" r:id="rId5"/>
    <p:sldId id="299" r:id="rId6"/>
    <p:sldId id="302" r:id="rId7"/>
    <p:sldId id="303" r:id="rId8"/>
    <p:sldId id="304" r:id="rId9"/>
    <p:sldId id="305" r:id="rId10"/>
    <p:sldId id="307" r:id="rId11"/>
    <p:sldId id="329" r:id="rId12"/>
    <p:sldId id="330" r:id="rId13"/>
    <p:sldId id="306" r:id="rId14"/>
    <p:sldId id="309" r:id="rId15"/>
    <p:sldId id="327" r:id="rId16"/>
    <p:sldId id="326" r:id="rId17"/>
    <p:sldId id="311" r:id="rId18"/>
    <p:sldId id="331" r:id="rId19"/>
    <p:sldId id="312" r:id="rId20"/>
    <p:sldId id="313" r:id="rId21"/>
    <p:sldId id="314" r:id="rId22"/>
    <p:sldId id="316" r:id="rId23"/>
    <p:sldId id="332" r:id="rId24"/>
    <p:sldId id="317" r:id="rId25"/>
    <p:sldId id="318" r:id="rId26"/>
    <p:sldId id="319" r:id="rId27"/>
    <p:sldId id="320" r:id="rId28"/>
    <p:sldId id="333" r:id="rId29"/>
    <p:sldId id="296" r:id="rId30"/>
    <p:sldId id="323" r:id="rId31"/>
    <p:sldId id="295" r:id="rId32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EFDF79-21EF-6CB1-5628-87E9AC040FDF}" v="2" dt="2026-01-15T07:13:22.582"/>
    <p1510:client id="{D49206B4-6D2D-AA66-BE32-AE72CA2DD882}" v="8" dt="2026-01-15T07:15:49.020"/>
    <p1510:client id="{EE52B9D6-A94D-7B88-D49A-4C8BD3F75AF0}" v="1189" dt="2026-01-14T12:24:27.2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6187" autoAdjust="0"/>
  </p:normalViewPr>
  <p:slideViewPr>
    <p:cSldViewPr snapToGrid="0">
      <p:cViewPr varScale="1">
        <p:scale>
          <a:sx n="71" d="100"/>
          <a:sy n="71" d="100"/>
        </p:scale>
        <p:origin x="20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1ED1A-4391-494E-BADA-92FBDE00EB8C}" type="datetimeFigureOut">
              <a:rPr lang="nl-BE" smtClean="0"/>
              <a:t>14/01/2026</a:t>
            </a:fld>
            <a:endParaRPr 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CACCD-A9A7-4841-B9B4-B60480970CC0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2520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48934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44B16-8E44-1148-7174-67861E11E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BF2ABC-0DF4-08B6-2F97-99E86A6471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331780-82A7-08F1-1B1F-CCC0FDBBC4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C404DA-FFFE-3E3B-0872-D240783164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11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814227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1C98C-324D-BA84-1538-0D6662C28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E85D9D-DDFA-8E6F-673F-D4054CA4C0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5C39A1-F582-BF13-9DA4-744FBBA24C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pPr marL="171450" indent="-171450">
              <a:buFont typeface="Calibri"/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4ED9BC-A7BF-2DF0-FCF4-DB1B1DC53D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12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251864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ED3DC-23FA-2E5F-1B00-FCBF48A4B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993DD7-1A87-B399-8F0F-0ACBE56C2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0A2519-A97B-95BE-6D4E-56E8374B4E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pPr marL="171450" indent="-171450">
              <a:buFont typeface="Calibri"/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1A5E1A-4734-6A3D-860F-87459798B2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13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017347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14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02740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001BA-D2AA-503E-CE2D-D975BA2A3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09C705-B017-4EE3-EEDE-B2F6A0D142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93A5F2-EEAB-622E-2E5F-FC3D2F03D6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C8E88E-93E1-1826-8533-D399F51206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15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215369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ABD866-C62D-729F-D8D4-49BC3C0E6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3445E9-C4BE-0844-412B-9AD4F21F9E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CF5ED8-A1D6-D612-358C-B8D0B310BA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20866B-A34D-4500-383B-03914D33C5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16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055190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1844E-E57A-0267-DA07-85C0F8A4C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DF376B-DCCA-BAC6-D036-F43981C77C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08F9F9-C132-A28B-A2A3-8017B702C1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0F0598-1280-218E-0BF0-6B8EEC4D9E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17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944756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BF74B-A83B-BAA0-FC76-ACD627CCC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7948DF-C78C-6319-9E5C-182209A291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2C10A7-E7BD-9DFA-FED1-4DC92E4701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2F5F3F-BDE5-3106-3B00-E301D08023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17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362004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E77EA-A809-CA52-63BF-26CE94C18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9E3ACB-3688-430B-85EF-515C0CED00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BD2A61-8F42-93D9-4EED-7B7F56EC6E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C63100-9C62-FFD2-3BDA-6FFA032007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18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534241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D71C3-74DE-01BA-32AC-83A583F59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9E3CD7-B739-C146-0EC8-FC365BAE39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723400-329E-7203-E118-93731C0C43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53AC79-191F-4BCD-8D90-91EA6E4107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19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24011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E7B163-C481-2AD3-8492-EC4087EC0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99AD5C-7457-44DD-26F7-C793B3D358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7AF2E1-5A34-3058-0372-75ADB75BFF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96562C-7231-B362-EF9D-21649ECFD9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876849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E5331-BCE5-4816-77BA-25474DF96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63274D-63EF-D73D-9147-D53B57EEC1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4E67C4-A118-E7B7-1B14-0221DE4584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02A21C-3714-D9C3-FFAC-76C0A71181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20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007601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8946C-4F3C-E595-5C72-46AFF0A8C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FDF1D1-FB9C-A6ED-AAC2-C2F26117C1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1D9AFA-868B-9996-3EC1-DDCC77F04A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AD4D0F-B052-FEB0-FD13-4970282B70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21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722214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FD8E8-7E91-23BB-790D-36EA39F6A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78D2D9-222E-814C-019D-C55CC0213C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7D0AE8-45FA-89AF-7E2F-F603E81706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6DBA1F-E48E-D6CF-778C-301C36264F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22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82721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23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952378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549A6-A264-D003-76F3-8ECD4D348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5406CE-895B-7E7B-523E-9AC5B8903F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243465-BDF6-155C-2391-C8E5BF3856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BC455D-D6E0-DDE3-FC52-622E8DC72C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24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736243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A9167-5634-2659-6A84-D98D5C7A7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3303DE-2D5B-C4E7-B172-7C2D16B0EB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336239-EDCA-AE3D-F315-F14DBC473E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1A1A1A"/>
              </a:solidFill>
              <a:highlight>
                <a:srgbClr val="FFFFFF"/>
              </a:highligh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48DD8D-5FCC-B4A0-A729-5C455638F2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25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27305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5B02B-E45A-CE35-E0EE-738A63706F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80BE81-3212-D6EC-9EE3-4ACA30B1BF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50EC78-DD0D-7B36-2E78-A00A49B5F3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439C4A-EE61-CD0C-EB03-B3B05D894E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26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317799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58C2FB-BA68-3388-C93E-D44CADDAA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12E740-4B4E-77BF-6653-6B5ECE6236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AF48A2-9A2E-75BA-A5EE-34B5284DFC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E3B3A3-3B33-41BB-A37F-EA23C7BB03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27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729917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86251F-D07F-2AC0-C857-85AA6BDD6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F8A7F6-51F0-363D-6AA3-6BDB21E5A9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C6C068-2C68-EA36-B5B8-5A39A05049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52131B-1EF7-99BE-01D6-B26B50DE5E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28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240661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29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88250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0381893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21D657-E049-A76D-EBC4-E77395089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260789-B853-47B0-3B28-A714A7B3B7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EB482D-B381-0C2A-7BBE-B1A643B7DF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AFC8AC-C6DB-166A-33D7-E71BF01927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30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5904075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105D3E-E325-85C1-EE5A-1603BD08A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388D13-BC1A-AC1C-C55C-123DD10FF8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D48B9C-945A-84B4-5F8F-32EA3CBA89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7762B-B3BC-BB93-6A2C-CB5201E04A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31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69357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160629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41CFC-4EA4-F902-ADF5-3C88B5E4B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8C0D69-4D1F-AB93-5D85-91DCE282CB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4FA724-68B9-77CA-173B-8815668C81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0A69E1-0B70-8F9A-7875-871C2F4E18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994165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272533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4B4F58"/>
              </a:solidFill>
              <a:highlight>
                <a:srgbClr val="FFFFFF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896727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C52EC-BFAC-E734-F00E-EF8B3C5D9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8112D1-DCCA-BC03-C75E-0113D07DF4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A9ED21-2EDA-8443-C1C6-867F7D25E9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4B4F58"/>
              </a:solidFill>
              <a:highlight>
                <a:srgbClr val="FFFFFF"/>
              </a:highligh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D617E8-4D89-C3AC-1269-2C06D6A815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154016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267FC-BD77-58F0-46A7-0F8512CB4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692A9B-C580-3806-0559-F3B93C604E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2D3F5F-B54B-F84F-2842-5DB962EC3F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4B4F58"/>
              </a:solidFill>
              <a:highlight>
                <a:srgbClr val="FFFFFF"/>
              </a:highligh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5D931A-1BBC-7296-5C33-54456EB384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CACCD-A9A7-4841-B9B4-B60480970CC0}" type="slidenum">
              <a:rPr lang="nl-BE" smtClean="0"/>
              <a:t>10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26639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260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350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488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972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720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935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172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00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724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715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861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9590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doi.org/10.13140/RG.2.2.27320.03847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C64C3-A97B-41C5-217A-8A76F58CB2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/>
              <a:t>A Brief </a:t>
            </a:r>
            <a:r>
              <a:rPr lang="fr-BE" dirty="0" err="1"/>
              <a:t>History</a:t>
            </a:r>
            <a:r>
              <a:rPr lang="fr-BE" dirty="0"/>
              <a:t> of Comparative </a:t>
            </a:r>
            <a:r>
              <a:rPr lang="fr-BE" dirty="0" err="1"/>
              <a:t>Politics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2BF241-074F-EFF1-8001-5F93D36E2D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fr-BE" dirty="0"/>
          </a:p>
          <a:p>
            <a:r>
              <a:rPr lang="fr-BE" dirty="0">
                <a:latin typeface="Aptos Display"/>
              </a:rPr>
              <a:t>POL1036: Comparative </a:t>
            </a:r>
            <a:r>
              <a:rPr lang="fr-BE" dirty="0" err="1">
                <a:latin typeface="Aptos Display"/>
              </a:rPr>
              <a:t>European</a:t>
            </a:r>
            <a:r>
              <a:rPr lang="fr-BE" dirty="0">
                <a:latin typeface="Aptos Display"/>
              </a:rPr>
              <a:t> </a:t>
            </a:r>
            <a:r>
              <a:rPr lang="fr-BE" dirty="0" err="1">
                <a:latin typeface="Aptos Display"/>
              </a:rPr>
              <a:t>Politics</a:t>
            </a:r>
            <a:r>
              <a:rPr lang="fr-BE" dirty="0"/>
              <a:t> – Lecture 1 - 15/1/2026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4938929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C5B2B2-F654-E366-F692-CF05FB531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B81A6-5C14-1114-56A1-FA95E556C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58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Course of Empire (Thomas Cole 1833-1836): </a:t>
            </a:r>
            <a:br>
              <a:rPr lang="en-US" sz="3200" dirty="0"/>
            </a:br>
            <a:r>
              <a:rPr lang="en-US" sz="3200" dirty="0"/>
              <a:t>Consummation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F88F81A-137D-3273-241A-27E3A49F7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9276" y="1313952"/>
            <a:ext cx="8598707" cy="5260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708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4D121-57B5-5C8C-48E4-2ADC74494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7A77C-3B84-A5EA-6F6B-DCD641EC9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58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Course of Empire (Thomas Cole 1833-1836): </a:t>
            </a:r>
            <a:br>
              <a:rPr lang="en-US" sz="3200" dirty="0"/>
            </a:br>
            <a:r>
              <a:rPr lang="en-US" sz="3200" dirty="0"/>
              <a:t>Destruction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035956D-D081-E2BF-50C0-626A8DE05B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9276" y="1313952"/>
            <a:ext cx="8598707" cy="52608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4494ADB-312F-A177-BCDE-52781BEE1C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4068" y="1317403"/>
            <a:ext cx="8605537" cy="525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998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9BACB-E8C1-8E0E-AA59-CC24D7508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74F1B-C198-9B53-2F43-025B0AD63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58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Course of Empire (Thomas Cole 1833-1836): </a:t>
            </a:r>
            <a:br>
              <a:rPr lang="en-US" sz="3200" dirty="0"/>
            </a:br>
            <a:r>
              <a:rPr lang="en-US" sz="3200" dirty="0"/>
              <a:t>Desolation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BBF225E-A93F-264B-E4D2-BC16645B02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9276" y="1313952"/>
            <a:ext cx="8598707" cy="52608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05C5183-B4B4-7987-5B81-6D47DE2FEB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4068" y="1317403"/>
            <a:ext cx="8605537" cy="52537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0AF59A-9690-4266-D30F-CF6CFE658B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9374" y="1314330"/>
            <a:ext cx="8603606" cy="525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9426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CDE582-ADF0-1AAF-0033-9FAB394EF2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189018"/>
            <a:ext cx="10515599" cy="498794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Regime Downfall: Did not take into account historical differences</a:t>
            </a:r>
          </a:p>
          <a:p>
            <a:r>
              <a:rPr lang="en-US" dirty="0"/>
              <a:t>Different, inconsistent and normative typologies</a:t>
            </a:r>
          </a:p>
          <a:p>
            <a:r>
              <a:rPr lang="en-US" dirty="0" err="1"/>
              <a:t>f.i</a:t>
            </a:r>
            <a:r>
              <a:rPr lang="en-US" dirty="0"/>
              <a:t>. Montesquieu's </a:t>
            </a:r>
            <a:r>
              <a:rPr lang="en-US" i="1" dirty="0"/>
              <a:t>Spirit of the Laws </a:t>
            </a:r>
            <a:r>
              <a:rPr lang="en-US" dirty="0"/>
              <a:t>(1748):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BB21432-0A31-85B0-F283-F4B15FED6D7D}"/>
              </a:ext>
            </a:extLst>
          </p:cNvPr>
          <p:cNvSpPr txBox="1">
            <a:spLocks/>
          </p:cNvSpPr>
          <p:nvPr/>
        </p:nvSpPr>
        <p:spPr>
          <a:xfrm>
            <a:off x="838200" y="-358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Mo' Concepts &amp; Typologies, Mo' Problems</a:t>
            </a:r>
            <a:endParaRPr lang="en-US" dirty="0"/>
          </a:p>
        </p:txBody>
      </p:sp>
      <p:pic>
        <p:nvPicPr>
          <p:cNvPr id="7" name="Picture 6" descr="Montesquieu - Spirit of Laws — Parisology">
            <a:extLst>
              <a:ext uri="{FF2B5EF4-FFF2-40B4-BE49-F238E27FC236}">
                <a16:creationId xmlns:a16="http://schemas.microsoft.com/office/drawing/2014/main" id="{0A4E5907-FCCE-8323-FAA4-ADBDC8AA5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0945" y="2423556"/>
            <a:ext cx="4069277" cy="41187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DDBE32F-6DAF-CDF5-986C-E5D0B9F03A2A}"/>
              </a:ext>
            </a:extLst>
          </p:cNvPr>
          <p:cNvSpPr txBox="1"/>
          <p:nvPr/>
        </p:nvSpPr>
        <p:spPr>
          <a:xfrm>
            <a:off x="3266465" y="2829283"/>
            <a:ext cx="158513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/>
              <a:t>Monarchy</a:t>
            </a:r>
          </a:p>
          <a:p>
            <a:pPr algn="ctr"/>
            <a:r>
              <a:rPr lang="en-US" sz="2400" dirty="0"/>
              <a:t>One ruler, fixed laws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446C98-C3AD-528C-BA47-57E7DE1B9DB3}"/>
              </a:ext>
            </a:extLst>
          </p:cNvPr>
          <p:cNvSpPr txBox="1"/>
          <p:nvPr/>
        </p:nvSpPr>
        <p:spPr>
          <a:xfrm>
            <a:off x="5456009" y="5337131"/>
            <a:ext cx="1970952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/>
              <a:t>Republic</a:t>
            </a:r>
          </a:p>
          <a:p>
            <a:pPr algn="ctr"/>
            <a:r>
              <a:rPr lang="en-US" sz="2400" dirty="0"/>
              <a:t>Many rulers, </a:t>
            </a:r>
          </a:p>
          <a:p>
            <a:pPr algn="ctr"/>
            <a:r>
              <a:rPr lang="en-US" sz="2400" dirty="0"/>
              <a:t>fixed laws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FBFAC3-1D63-B905-2CA8-B2439BC13F8B}"/>
              </a:ext>
            </a:extLst>
          </p:cNvPr>
          <p:cNvSpPr txBox="1"/>
          <p:nvPr/>
        </p:nvSpPr>
        <p:spPr>
          <a:xfrm>
            <a:off x="835781" y="5337130"/>
            <a:ext cx="1970952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/>
              <a:t>Despotism</a:t>
            </a:r>
          </a:p>
          <a:p>
            <a:pPr algn="ctr"/>
            <a:r>
              <a:rPr lang="en-US" sz="2400" dirty="0"/>
              <a:t>One ruler, </a:t>
            </a:r>
          </a:p>
          <a:p>
            <a:pPr algn="ctr"/>
            <a:r>
              <a:rPr lang="en-US" sz="2400" dirty="0"/>
              <a:t>fear</a:t>
            </a:r>
            <a:endParaRPr lang="en-US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D3270BA-15DD-32A2-73AB-AF0E62F2E25B}"/>
              </a:ext>
            </a:extLst>
          </p:cNvPr>
          <p:cNvCxnSpPr/>
          <p:nvPr/>
        </p:nvCxnSpPr>
        <p:spPr>
          <a:xfrm>
            <a:off x="4880658" y="3906455"/>
            <a:ext cx="1292506" cy="129250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B32CF16-D4DB-4DC1-11F2-C5CDF566542D}"/>
              </a:ext>
            </a:extLst>
          </p:cNvPr>
          <p:cNvSpPr txBox="1"/>
          <p:nvPr/>
        </p:nvSpPr>
        <p:spPr>
          <a:xfrm rot="2700000">
            <a:off x="4935148" y="4086007"/>
            <a:ext cx="158513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i="1" dirty="0"/>
              <a:t>#Rulers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F7A72C-D3C2-67E5-1427-09FB5D4331F6}"/>
              </a:ext>
            </a:extLst>
          </p:cNvPr>
          <p:cNvSpPr txBox="1"/>
          <p:nvPr/>
        </p:nvSpPr>
        <p:spPr>
          <a:xfrm rot="18720000">
            <a:off x="1597781" y="4134234"/>
            <a:ext cx="158513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i="1" dirty="0"/>
              <a:t>Rule</a:t>
            </a:r>
            <a:endParaRPr lang="en-US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DF94E9B-B899-2275-6874-CD0CF32B6076}"/>
              </a:ext>
            </a:extLst>
          </p:cNvPr>
          <p:cNvCxnSpPr/>
          <p:nvPr/>
        </p:nvCxnSpPr>
        <p:spPr>
          <a:xfrm flipH="1">
            <a:off x="1996633" y="3906455"/>
            <a:ext cx="1176759" cy="129250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35B2663-53BE-004D-6940-D000CEAFC29E}"/>
              </a:ext>
            </a:extLst>
          </p:cNvPr>
          <p:cNvCxnSpPr>
            <a:cxnSpLocks/>
          </p:cNvCxnSpPr>
          <p:nvPr/>
        </p:nvCxnSpPr>
        <p:spPr>
          <a:xfrm>
            <a:off x="2700760" y="6221391"/>
            <a:ext cx="2720049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06B7B4A6-BFE5-67C1-F9F0-31E0F6F2D19C}"/>
              </a:ext>
            </a:extLst>
          </p:cNvPr>
          <p:cNvSpPr txBox="1"/>
          <p:nvPr/>
        </p:nvSpPr>
        <p:spPr>
          <a:xfrm>
            <a:off x="2755249" y="5716107"/>
            <a:ext cx="261720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i="1" dirty="0"/>
              <a:t>#Rulers AND Rule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945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9" grpId="0"/>
      <p:bldP spid="10" grpId="0"/>
      <p:bldP spid="12" grpId="0"/>
      <p:bldP spid="14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661F6-464A-292A-5194-62910BE284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64B7F84-EFD3-CC4B-DB8F-838B61B663D4}"/>
              </a:ext>
            </a:extLst>
          </p:cNvPr>
          <p:cNvSpPr txBox="1">
            <a:spLocks/>
          </p:cNvSpPr>
          <p:nvPr/>
        </p:nvSpPr>
        <p:spPr>
          <a:xfrm>
            <a:off x="838200" y="-358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19th century "Modernization": Evolutionist Theories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79D0B50-244E-442A-2C60-1AB900A821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685" y="1710872"/>
            <a:ext cx="5367866" cy="4041019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A39E9A3-F46C-230A-DA39-A8275D6A94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5628" y="1559530"/>
            <a:ext cx="5254172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~ Darwinism</a:t>
            </a:r>
          </a:p>
          <a:p>
            <a:r>
              <a:rPr lang="en-US" dirty="0"/>
              <a:t>States evolve along a set of stages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066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9DD41-67E2-8D6C-06CF-0291E6DF3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B7E88-D921-CEFE-1387-BD57813A2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58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Course of Empire (Thomas Cole 1833-1836)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4DC18E-C28F-4920-12EB-EA434612B0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088" y="1038379"/>
            <a:ext cx="4357387" cy="27114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62F245D-67DF-1BF1-A4AE-E2DB56DF52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4243" y="1041178"/>
            <a:ext cx="4357387" cy="27114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BE21539-8D42-D7B4-3DBD-94E3F1F9AB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370" y="4016896"/>
            <a:ext cx="4357387" cy="27017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449299D-6A65-689C-E30A-23E538B627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4243" y="3955828"/>
            <a:ext cx="4357387" cy="290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708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058FA-6A7C-E012-AFEB-6E0C678FA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C2467-DA8F-6F33-099D-4967DC675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58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The Course of Empire (Thomas Cole 1833-1836)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F91C5C-1A0A-D87B-C9D0-5F513BE4FB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088" y="1038379"/>
            <a:ext cx="4357387" cy="27114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4E9A312-30F1-9118-CCBB-43E6E340A9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4243" y="1041178"/>
            <a:ext cx="4357387" cy="27114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FD06CD-D4B3-82E5-7071-8F287B6A32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370" y="4016896"/>
            <a:ext cx="4357387" cy="27017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644903B-5DC8-6FF7-575E-1E2F815A05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4243" y="3955828"/>
            <a:ext cx="4357387" cy="290102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A4ED2CF-99B6-08BB-5E36-9F05F22EB3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6649" y="1942980"/>
            <a:ext cx="6489056" cy="402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188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9AD4FE-F198-1B56-254D-F521A9877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04945B9-9E29-0EC9-2E66-BB873B32CF44}"/>
              </a:ext>
            </a:extLst>
          </p:cNvPr>
          <p:cNvSpPr txBox="1">
            <a:spLocks/>
          </p:cNvSpPr>
          <p:nvPr/>
        </p:nvSpPr>
        <p:spPr>
          <a:xfrm>
            <a:off x="838200" y="-358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Example: Marx's 5 Stages of Historical Materialism</a:t>
            </a:r>
          </a:p>
        </p:txBody>
      </p:sp>
      <p:pic>
        <p:nvPicPr>
          <p:cNvPr id="8" name="Picture 7" descr="Marx's Materialist Conception of Human Social History | Download ...">
            <a:extLst>
              <a:ext uri="{FF2B5EF4-FFF2-40B4-BE49-F238E27FC236}">
                <a16:creationId xmlns:a16="http://schemas.microsoft.com/office/drawing/2014/main" id="{4E62CCBE-5037-690F-790A-852E10F07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322" y="1298495"/>
            <a:ext cx="10345357" cy="42540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DCDCD09-8D65-3C1E-B321-4344501AA878}"/>
              </a:ext>
            </a:extLst>
          </p:cNvPr>
          <p:cNvSpPr txBox="1"/>
          <p:nvPr/>
        </p:nvSpPr>
        <p:spPr>
          <a:xfrm>
            <a:off x="3048000" y="5811762"/>
            <a:ext cx="60960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Carter, Scott. (2017). Karl Marx and the Marxist School. </a:t>
            </a:r>
            <a:r>
              <a:rPr lang="en-US" dirty="0">
                <a:ea typeface="+mn-lt"/>
                <a:cs typeface="+mn-lt"/>
                <a:hlinkClick r:id="rId4"/>
              </a:rPr>
              <a:t>https://doi.org/10.13140/RG.2.2.27320.03847</a:t>
            </a:r>
            <a:r>
              <a:rPr lang="en-US" dirty="0">
                <a:ea typeface="+mn-lt"/>
                <a:cs typeface="+mn-lt"/>
              </a:rPr>
              <a:t> </a:t>
            </a:r>
          </a:p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2F04FE-CBA1-E5A7-8B96-C1808557ACFA}"/>
              </a:ext>
            </a:extLst>
          </p:cNvPr>
          <p:cNvSpPr txBox="1"/>
          <p:nvPr/>
        </p:nvSpPr>
        <p:spPr>
          <a:xfrm>
            <a:off x="5117910" y="4264925"/>
            <a:ext cx="185382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Ancient Society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859165-648B-06F5-2753-2065904FD667}"/>
              </a:ext>
            </a:extLst>
          </p:cNvPr>
          <p:cNvSpPr txBox="1"/>
          <p:nvPr/>
        </p:nvSpPr>
        <p:spPr>
          <a:xfrm>
            <a:off x="6565710" y="3245749"/>
            <a:ext cx="185382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Feudal Society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BA5F37-3EEA-D1CB-B821-984BCBC4577F}"/>
              </a:ext>
            </a:extLst>
          </p:cNvPr>
          <p:cNvSpPr txBox="1"/>
          <p:nvPr/>
        </p:nvSpPr>
        <p:spPr>
          <a:xfrm>
            <a:off x="8080185" y="2217049"/>
            <a:ext cx="231102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Capitalist Society</a:t>
            </a:r>
          </a:p>
        </p:txBody>
      </p:sp>
    </p:spTree>
    <p:extLst>
      <p:ext uri="{BB962C8B-B14F-4D97-AF65-F5344CB8AC3E}">
        <p14:creationId xmlns:p14="http://schemas.microsoft.com/office/powerpoint/2010/main" val="42372058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D3A9EC-005C-3336-8149-4C65A06AB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E8FEE81-1CBF-AE58-ED87-1222B6857A76}"/>
              </a:ext>
            </a:extLst>
          </p:cNvPr>
          <p:cNvSpPr txBox="1">
            <a:spLocks/>
          </p:cNvSpPr>
          <p:nvPr/>
        </p:nvSpPr>
        <p:spPr>
          <a:xfrm>
            <a:off x="838200" y="-358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19th century "Modernization": Evolutionist Theories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75CF6F-387D-962A-85FF-738CC701CB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685" y="1710872"/>
            <a:ext cx="5367866" cy="4041019"/>
          </a:xfrm>
          <a:prstGeom prst="rect">
            <a:avLst/>
          </a:prstGeom>
        </p:spPr>
      </p:pic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B09A8F3F-9AF3-C20F-008D-2E3F8BC7C5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5628" y="1559530"/>
            <a:ext cx="5254172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chemeClr val="bg1">
                    <a:lumMod val="49000"/>
                    <a:lumOff val="51000"/>
                  </a:schemeClr>
                </a:solidFill>
              </a:rPr>
              <a:t>~ Darwinism</a:t>
            </a:r>
          </a:p>
          <a:p>
            <a:r>
              <a:rPr lang="en-US" dirty="0">
                <a:solidFill>
                  <a:schemeClr val="bg1">
                    <a:lumMod val="49000"/>
                    <a:lumOff val="51000"/>
                  </a:schemeClr>
                </a:solidFill>
              </a:rPr>
              <a:t>States evolve along a set of stages</a:t>
            </a:r>
          </a:p>
          <a:p>
            <a:r>
              <a:rPr lang="en-US" dirty="0"/>
              <a:t>Mono-causal: One single driver (population, economy, …)</a:t>
            </a:r>
          </a:p>
          <a:p>
            <a:r>
              <a:rPr lang="en-US" dirty="0"/>
              <a:t>Comparisons remained unsystematic and empirical-anecdotal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7941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54BED-EAF4-D288-2ABC-3F57C1EB9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59684D4-6BC0-EC21-839E-06DDC2D82A8F}"/>
              </a:ext>
            </a:extLst>
          </p:cNvPr>
          <p:cNvSpPr txBox="1">
            <a:spLocks/>
          </p:cNvSpPr>
          <p:nvPr/>
        </p:nvSpPr>
        <p:spPr>
          <a:xfrm>
            <a:off x="838200" y="-358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The Rise of Classical Modernity: Big 3 &amp; Core 4</a:t>
            </a:r>
          </a:p>
        </p:txBody>
      </p:sp>
      <p:pic>
        <p:nvPicPr>
          <p:cNvPr id="2" name="Picture 1" descr="Max Weber in 1918, facing right">
            <a:extLst>
              <a:ext uri="{FF2B5EF4-FFF2-40B4-BE49-F238E27FC236}">
                <a16:creationId xmlns:a16="http://schemas.microsoft.com/office/drawing/2014/main" id="{BEA2F16A-C5CF-938F-C77C-1A29CA7BE5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420" y="1800225"/>
            <a:ext cx="2381250" cy="32575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5001F4F-8301-E49F-14A3-FAAF63C568DA}"/>
              </a:ext>
            </a:extLst>
          </p:cNvPr>
          <p:cNvSpPr txBox="1"/>
          <p:nvPr/>
        </p:nvSpPr>
        <p:spPr>
          <a:xfrm>
            <a:off x="1637731" y="5311254"/>
            <a:ext cx="227462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/>
              <a:t>Max Weber (1864-1920)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7EE58B-F453-EEF4-3A67-258B16C637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5375" y="1800225"/>
            <a:ext cx="2381250" cy="32575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DD2BF5-6727-4ACA-A18B-6C5490A4E5C3}"/>
              </a:ext>
            </a:extLst>
          </p:cNvPr>
          <p:cNvSpPr txBox="1"/>
          <p:nvPr/>
        </p:nvSpPr>
        <p:spPr>
          <a:xfrm>
            <a:off x="4856329" y="5311253"/>
            <a:ext cx="2479342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>
                <a:ea typeface="+mn-lt"/>
                <a:cs typeface="+mn-lt"/>
              </a:rPr>
              <a:t>Émile Durkheim</a:t>
            </a:r>
            <a:r>
              <a:rPr lang="en-US" sz="2400" b="1" dirty="0"/>
              <a:t> (1858-1917)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8B19ED-F910-8106-543D-E1636CC52C33}"/>
              </a:ext>
            </a:extLst>
          </p:cNvPr>
          <p:cNvSpPr txBox="1"/>
          <p:nvPr/>
        </p:nvSpPr>
        <p:spPr>
          <a:xfrm>
            <a:off x="8154537" y="5311253"/>
            <a:ext cx="2479342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>
                <a:ea typeface="+mn-lt"/>
                <a:cs typeface="+mn-lt"/>
              </a:rPr>
              <a:t>Vilfredo Pareto</a:t>
            </a:r>
            <a:endParaRPr lang="en-US" dirty="0"/>
          </a:p>
          <a:p>
            <a:pPr algn="ctr"/>
            <a:r>
              <a:rPr lang="en-US" sz="2400" b="1" dirty="0"/>
              <a:t> (1848-1923)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F738A3F-D089-5BCA-FE06-FC93B5B2A4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0838" y="1797595"/>
            <a:ext cx="2415369" cy="3262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104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2F201-8E70-1EE3-3BE9-B60CAA122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394BB-B262-F3A2-E475-516E88C68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Prelude: Towards a more diverse discipline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16328-8F11-A47E-74BD-B6A1B43A9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9361"/>
            <a:ext cx="5253487" cy="443760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Before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6DD391-9962-3AFA-091F-06CA392734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8898" y="2192069"/>
            <a:ext cx="1435127" cy="1984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64DC98B-19FC-DDBB-B43F-3D56A1EFAE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5038" y="2271377"/>
            <a:ext cx="1261671" cy="16926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E668DA2-8275-C462-BF1B-471EC1413C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3355" y="2185572"/>
            <a:ext cx="1593975" cy="2036750"/>
          </a:xfrm>
          <a:prstGeom prst="rect">
            <a:avLst/>
          </a:prstGeom>
        </p:spPr>
      </p:pic>
      <p:pic>
        <p:nvPicPr>
          <p:cNvPr id="11" name="Picture 10" descr="Max Weber in 1918, facing right">
            <a:extLst>
              <a:ext uri="{FF2B5EF4-FFF2-40B4-BE49-F238E27FC236}">
                <a16:creationId xmlns:a16="http://schemas.microsoft.com/office/drawing/2014/main" id="{CC7FA3CD-7D73-1CD2-38C7-D046DF1C64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3779" y="3999961"/>
            <a:ext cx="1504231" cy="21936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9B50901-3B5A-9B41-72EC-978E0958C1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3186" y="4186866"/>
            <a:ext cx="1518609" cy="219362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F5129C5-CE13-8C0F-50F8-C878E8E150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4611" y="4227368"/>
            <a:ext cx="1337068" cy="1853829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0BEA121D-3108-284F-2A4D-B1F71BE16382}"/>
              </a:ext>
            </a:extLst>
          </p:cNvPr>
          <p:cNvSpPr txBox="1">
            <a:spLocks/>
          </p:cNvSpPr>
          <p:nvPr/>
        </p:nvSpPr>
        <p:spPr>
          <a:xfrm>
            <a:off x="6094562" y="1704855"/>
            <a:ext cx="5253487" cy="44376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/>
              <a:t>More Recently</a:t>
            </a:r>
            <a:endParaRPr lang="en-US" dirty="0"/>
          </a:p>
        </p:txBody>
      </p:sp>
      <p:pic>
        <p:nvPicPr>
          <p:cNvPr id="18" name="Picture 17" descr="Geddes Analyzes Dictatorships | News | The Harvard Crimson">
            <a:extLst>
              <a:ext uri="{FF2B5EF4-FFF2-40B4-BE49-F238E27FC236}">
                <a16:creationId xmlns:a16="http://schemas.microsoft.com/office/drawing/2014/main" id="{114F973F-666A-A844-2E67-FE344DB9A8C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09117" y="2133600"/>
            <a:ext cx="1751163" cy="2590800"/>
          </a:xfrm>
          <a:prstGeom prst="rect">
            <a:avLst/>
          </a:prstGeom>
        </p:spPr>
      </p:pic>
      <p:pic>
        <p:nvPicPr>
          <p:cNvPr id="19" name="Picture 18" descr="Conference Celebrates Professor Rose-Ackerman's Scholarly Legacy - Yale ...">
            <a:extLst>
              <a:ext uri="{FF2B5EF4-FFF2-40B4-BE49-F238E27FC236}">
                <a16:creationId xmlns:a16="http://schemas.microsoft.com/office/drawing/2014/main" id="{7369EC6D-0BFA-7A11-37B7-4823EDA9F5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67685" y="2130753"/>
            <a:ext cx="1969698" cy="2797776"/>
          </a:xfrm>
          <a:prstGeom prst="rect">
            <a:avLst/>
          </a:prstGeom>
        </p:spPr>
      </p:pic>
      <p:pic>
        <p:nvPicPr>
          <p:cNvPr id="20" name="Picture 19" descr="University of New Mexico Foundation - Mala Nani Htun Endowed Faculty Chair">
            <a:extLst>
              <a:ext uri="{FF2B5EF4-FFF2-40B4-BE49-F238E27FC236}">
                <a16:creationId xmlns:a16="http://schemas.microsoft.com/office/drawing/2014/main" id="{CA0FF684-AE24-8C2B-4476-78DE37BC500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09117" y="4335265"/>
            <a:ext cx="2110596" cy="2069357"/>
          </a:xfrm>
          <a:prstGeom prst="rect">
            <a:avLst/>
          </a:prstGeom>
        </p:spPr>
      </p:pic>
      <p:pic>
        <p:nvPicPr>
          <p:cNvPr id="21" name="Picture 20" descr="Professor Peter Ekeh: A Legacy of Postcolonial Thought, Social Theory ...">
            <a:extLst>
              <a:ext uri="{FF2B5EF4-FFF2-40B4-BE49-F238E27FC236}">
                <a16:creationId xmlns:a16="http://schemas.microsoft.com/office/drawing/2014/main" id="{E8865962-37F0-224E-BAA0-36C7031AA50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33117" y="4111584"/>
            <a:ext cx="2743200" cy="2344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220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A8ED4-824E-9370-9294-B4944F730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74F7AE8-CEE3-CD91-BEC5-1B3838CEE0D1}"/>
              </a:ext>
            </a:extLst>
          </p:cNvPr>
          <p:cNvSpPr txBox="1">
            <a:spLocks/>
          </p:cNvSpPr>
          <p:nvPr/>
        </p:nvSpPr>
        <p:spPr>
          <a:xfrm>
            <a:off x="838200" y="-358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The Rise of Classical Modernity: Big 3 &amp; Core 4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0D68F62-6E1D-9771-FC78-79824454BD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3866" y="1559530"/>
            <a:ext cx="1050856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Four Core Principles</a:t>
            </a:r>
            <a:endParaRPr lang="en-US"/>
          </a:p>
          <a:p>
            <a:pPr marL="514350" indent="-514350">
              <a:buAutoNum type="arabicPeriod"/>
            </a:pPr>
            <a:r>
              <a:rPr lang="en-US" dirty="0"/>
              <a:t>History =/= Evolution (no final aim, multi-causal)</a:t>
            </a:r>
          </a:p>
          <a:p>
            <a:pPr marL="514350" indent="-514350">
              <a:buAutoNum type="arabicPeriod"/>
            </a:pPr>
            <a:r>
              <a:rPr lang="en-US" dirty="0"/>
              <a:t>Theory and Practice are divided (no obligation for political action)</a:t>
            </a:r>
          </a:p>
          <a:p>
            <a:pPr marL="514350" indent="-514350">
              <a:buAutoNum type="arabicPeriod"/>
            </a:pPr>
            <a:r>
              <a:rPr lang="en-US" dirty="0"/>
              <a:t>Autonomous subsystems of society (anti-totalitarian)</a:t>
            </a:r>
          </a:p>
          <a:p>
            <a:pPr marL="514350" indent="-514350">
              <a:buAutoNum type="arabicPeriod"/>
            </a:pPr>
            <a:r>
              <a:rPr lang="en-US" dirty="0"/>
              <a:t>Value-free, comparative, &amp; theory-guided (and not just typologies)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New Frameworks for Comparative Political Science!</a:t>
            </a:r>
          </a:p>
          <a:p>
            <a:pPr>
              <a:buAutoNum type="arabicPeriod"/>
            </a:pPr>
            <a:endParaRPr lang="en-US" dirty="0"/>
          </a:p>
          <a:p>
            <a:pPr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808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367626-B149-1E07-076B-3268F0B41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4138600-2063-9E26-C558-80467028C339}"/>
              </a:ext>
            </a:extLst>
          </p:cNvPr>
          <p:cNvSpPr txBox="1">
            <a:spLocks/>
          </p:cNvSpPr>
          <p:nvPr/>
        </p:nvSpPr>
        <p:spPr>
          <a:xfrm>
            <a:off x="838200" y="-358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Out with the Old, In with the New: </a:t>
            </a:r>
            <a:endParaRPr lang="en-US" dirty="0"/>
          </a:p>
          <a:p>
            <a:pPr algn="ctr"/>
            <a:r>
              <a:rPr lang="en-US" sz="3200" dirty="0" err="1"/>
              <a:t>Behavioralism</a:t>
            </a:r>
            <a:r>
              <a:rPr lang="en-US" sz="3200" dirty="0"/>
              <a:t> &amp; Functionalism as Frameworks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019FD37-10F7-1047-E6BB-52670349A9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3866" y="1353819"/>
            <a:ext cx="10518085" cy="1724286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u="sng" dirty="0"/>
              <a:t>19th Century</a:t>
            </a:r>
          </a:p>
          <a:p>
            <a:pPr marL="0" indent="0">
              <a:buNone/>
            </a:pPr>
            <a:r>
              <a:rPr lang="en-US" b="1" dirty="0"/>
              <a:t>Old Institutionalism: </a:t>
            </a:r>
            <a:r>
              <a:rPr lang="en-US" dirty="0"/>
              <a:t>Constitutions, Laws, Formal Political Processes</a:t>
            </a:r>
          </a:p>
          <a:p>
            <a:pPr marL="0" indent="0" algn="ctr">
              <a:buNone/>
            </a:pPr>
            <a:endParaRPr lang="en-US" u="sng" dirty="0"/>
          </a:p>
          <a:p>
            <a:pPr marL="0" indent="0" algn="ctr">
              <a:buNone/>
            </a:pPr>
            <a:r>
              <a:rPr lang="en-US" u="sng" dirty="0"/>
              <a:t>1950s-60s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AF9CFA-088D-E4E4-EC33-D0AF40E7BDC6}"/>
              </a:ext>
            </a:extLst>
          </p:cNvPr>
          <p:cNvSpPr txBox="1"/>
          <p:nvPr/>
        </p:nvSpPr>
        <p:spPr>
          <a:xfrm>
            <a:off x="832086" y="2895742"/>
            <a:ext cx="5255110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err="1"/>
              <a:t>Behavioralism</a:t>
            </a:r>
            <a:endParaRPr lang="en-US" sz="2800" b="1"/>
          </a:p>
          <a:p>
            <a:pPr marL="457200" indent="-457200">
              <a:buFont typeface="Arial"/>
              <a:buChar char="•"/>
            </a:pPr>
            <a:r>
              <a:rPr lang="en-US" sz="2800" dirty="0"/>
              <a:t>Focus on explaining political behavior of actors 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/>
              <a:t>Voting, turnout, …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/>
              <a:t>Observable</a:t>
            </a:r>
          </a:p>
          <a:p>
            <a:endParaRPr lang="en-US" sz="2800" dirty="0"/>
          </a:p>
          <a:p>
            <a:pPr marL="457200" indent="-457200">
              <a:buFont typeface="Arial"/>
              <a:buChar char="•"/>
            </a:pPr>
            <a:endParaRPr lang="en-US" sz="2800" dirty="0"/>
          </a:p>
          <a:p>
            <a:pPr indent="-457200">
              <a:buFont typeface="Arial"/>
              <a:buChar char="•"/>
            </a:pPr>
            <a:endParaRPr lang="en-US" sz="2800" dirty="0"/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58039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8C3C1F-295B-41C8-3533-F800E9612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A3E506D-8C4A-DD21-EA9C-5C5C9E874848}"/>
              </a:ext>
            </a:extLst>
          </p:cNvPr>
          <p:cNvSpPr txBox="1">
            <a:spLocks/>
          </p:cNvSpPr>
          <p:nvPr/>
        </p:nvSpPr>
        <p:spPr>
          <a:xfrm>
            <a:off x="838200" y="-358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Example: </a:t>
            </a:r>
            <a:r>
              <a:rPr lang="en-US" sz="3200" dirty="0" err="1"/>
              <a:t>Lipset</a:t>
            </a:r>
            <a:r>
              <a:rPr lang="en-US" sz="3200" dirty="0"/>
              <a:t> &amp; </a:t>
            </a:r>
            <a:r>
              <a:rPr lang="en-US" sz="3200" dirty="0" err="1"/>
              <a:t>Rokkan</a:t>
            </a:r>
            <a:r>
              <a:rPr lang="en-US" sz="3200" dirty="0"/>
              <a:t> (1967) </a:t>
            </a:r>
            <a:endParaRPr lang="en-US" dirty="0"/>
          </a:p>
          <a:p>
            <a:pPr algn="ctr"/>
            <a:r>
              <a:rPr lang="en-US" sz="3200" dirty="0"/>
              <a:t>Western-European Cleavages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98B8A41-1F7D-C2BA-E107-5A0421DCBE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3391" y="1254730"/>
            <a:ext cx="1050856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3200" dirty="0"/>
              <a:t>Cross-national data on party systems X social divisions to explain voting behavior</a:t>
            </a:r>
          </a:p>
          <a:p>
            <a:pPr marL="0" indent="0">
              <a:buNone/>
            </a:pPr>
            <a:endParaRPr lang="en-US" dirty="0"/>
          </a:p>
          <a:p>
            <a:pPr>
              <a:buAutoNum type="arabicPeriod"/>
            </a:pPr>
            <a:endParaRPr lang="en-US" dirty="0"/>
          </a:p>
          <a:p>
            <a:pPr>
              <a:buAutoNum type="arabicPeriod"/>
            </a:pP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AE0A5D9-7242-9B61-A5AB-FEBFBA538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0063" y="2290763"/>
            <a:ext cx="3571875" cy="43529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5BCB9EC-50D9-F5A7-89E0-D61CF3344F3B}"/>
              </a:ext>
            </a:extLst>
          </p:cNvPr>
          <p:cNvSpPr txBox="1"/>
          <p:nvPr/>
        </p:nvSpPr>
        <p:spPr>
          <a:xfrm>
            <a:off x="4636848" y="3072921"/>
            <a:ext cx="100208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/>
              <a:t>Owner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0D1721-5144-9A58-822E-8504724C8B8D}"/>
              </a:ext>
            </a:extLst>
          </p:cNvPr>
          <p:cNvSpPr txBox="1"/>
          <p:nvPr/>
        </p:nvSpPr>
        <p:spPr>
          <a:xfrm>
            <a:off x="6598998" y="3072921"/>
            <a:ext cx="100208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/>
              <a:t>Worker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620745-AA8D-7B28-05DC-530D6ECA6C4B}"/>
              </a:ext>
            </a:extLst>
          </p:cNvPr>
          <p:cNvSpPr txBox="1"/>
          <p:nvPr/>
        </p:nvSpPr>
        <p:spPr>
          <a:xfrm>
            <a:off x="4665423" y="4139721"/>
            <a:ext cx="100208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/>
              <a:t>Church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F3C26A-0D1F-4298-FB1A-475D14CE9943}"/>
              </a:ext>
            </a:extLst>
          </p:cNvPr>
          <p:cNvSpPr txBox="1"/>
          <p:nvPr/>
        </p:nvSpPr>
        <p:spPr>
          <a:xfrm>
            <a:off x="6627573" y="4139721"/>
            <a:ext cx="100208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/>
              <a:t>State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E10B8B-B290-170C-64F4-5828CD91DACF}"/>
              </a:ext>
            </a:extLst>
          </p:cNvPr>
          <p:cNvSpPr txBox="1"/>
          <p:nvPr/>
        </p:nvSpPr>
        <p:spPr>
          <a:xfrm>
            <a:off x="4655898" y="5225571"/>
            <a:ext cx="100208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/>
              <a:t>Industry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38AE94-2B11-081F-97A8-2C1FEC3F5C28}"/>
              </a:ext>
            </a:extLst>
          </p:cNvPr>
          <p:cNvSpPr txBox="1"/>
          <p:nvPr/>
        </p:nvSpPr>
        <p:spPr>
          <a:xfrm>
            <a:off x="6618048" y="5225571"/>
            <a:ext cx="100208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/>
              <a:t>Rural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B953F8-C8EB-EDC4-E1FE-5F85081475AD}"/>
              </a:ext>
            </a:extLst>
          </p:cNvPr>
          <p:cNvSpPr txBox="1"/>
          <p:nvPr/>
        </p:nvSpPr>
        <p:spPr>
          <a:xfrm>
            <a:off x="4636848" y="6339996"/>
            <a:ext cx="100208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/>
              <a:t>Centre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F98C07-6E51-D6D3-4513-C116E3E2AED9}"/>
              </a:ext>
            </a:extLst>
          </p:cNvPr>
          <p:cNvSpPr txBox="1"/>
          <p:nvPr/>
        </p:nvSpPr>
        <p:spPr>
          <a:xfrm>
            <a:off x="6503748" y="6339996"/>
            <a:ext cx="118305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/>
              <a:t>Periphery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B629414-1FD8-F969-D653-0C82C5E6AA75}"/>
              </a:ext>
            </a:extLst>
          </p:cNvPr>
          <p:cNvSpPr/>
          <p:nvPr/>
        </p:nvSpPr>
        <p:spPr>
          <a:xfrm>
            <a:off x="6602651" y="5582432"/>
            <a:ext cx="877343" cy="76395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36651BA-F2EA-22DF-20B0-D025253AB174}"/>
              </a:ext>
            </a:extLst>
          </p:cNvPr>
          <p:cNvSpPr/>
          <p:nvPr/>
        </p:nvSpPr>
        <p:spPr>
          <a:xfrm>
            <a:off x="6926501" y="5839607"/>
            <a:ext cx="229643" cy="24008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F0099F-4061-C217-2651-B6D2FB465F39}"/>
              </a:ext>
            </a:extLst>
          </p:cNvPr>
          <p:cNvSpPr txBox="1"/>
          <p:nvPr/>
        </p:nvSpPr>
        <p:spPr>
          <a:xfrm>
            <a:off x="8218020" y="2752164"/>
            <a:ext cx="209923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Socialist &amp; Communist Parties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F0BA7F-62EB-42EC-B5F1-EBFCF1DCB542}"/>
              </a:ext>
            </a:extLst>
          </p:cNvPr>
          <p:cNvSpPr txBox="1"/>
          <p:nvPr/>
        </p:nvSpPr>
        <p:spPr>
          <a:xfrm>
            <a:off x="1998194" y="3771338"/>
            <a:ext cx="209923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Religious Parties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8D0129-7C54-E155-58CE-F1C6FF540444}"/>
              </a:ext>
            </a:extLst>
          </p:cNvPr>
          <p:cNvSpPr txBox="1"/>
          <p:nvPr/>
        </p:nvSpPr>
        <p:spPr>
          <a:xfrm>
            <a:off x="8218019" y="4933388"/>
            <a:ext cx="209923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Agrarian Parties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9B7048-00CD-726F-41DE-BB7FB3E62753}"/>
              </a:ext>
            </a:extLst>
          </p:cNvPr>
          <p:cNvSpPr txBox="1"/>
          <p:nvPr/>
        </p:nvSpPr>
        <p:spPr>
          <a:xfrm>
            <a:off x="1998194" y="5838263"/>
            <a:ext cx="209923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Ethnic / Linguistic Parties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26D81CE-31A6-CF08-F3FB-F8ED612E7656}"/>
              </a:ext>
            </a:extLst>
          </p:cNvPr>
          <p:cNvSpPr txBox="1"/>
          <p:nvPr/>
        </p:nvSpPr>
        <p:spPr>
          <a:xfrm>
            <a:off x="1998194" y="4761938"/>
            <a:ext cx="209923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Conservative &amp; Liberal Parties</a:t>
            </a:r>
          </a:p>
        </p:txBody>
      </p:sp>
    </p:spTree>
    <p:extLst>
      <p:ext uri="{BB962C8B-B14F-4D97-AF65-F5344CB8AC3E}">
        <p14:creationId xmlns:p14="http://schemas.microsoft.com/office/powerpoint/2010/main" val="3858551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/>
      <p:bldP spid="3" grpId="0"/>
      <p:bldP spid="4" grpId="0"/>
      <p:bldP spid="5" grpId="0"/>
      <p:bldP spid="7" grpId="0"/>
      <p:bldP spid="8" grpId="0"/>
      <p:bldP spid="9" grpId="0"/>
      <p:bldP spid="10" grpId="0"/>
      <p:bldP spid="11" grpId="0"/>
      <p:bldP spid="13" grpId="0" animBg="1"/>
      <p:bldP spid="12" grpId="0" animBg="1"/>
      <p:bldP spid="14" grpId="0"/>
      <p:bldP spid="15" grpId="0"/>
      <p:bldP spid="16" grpId="0"/>
      <p:bldP spid="17" grpId="0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69A85-6EED-B464-0297-4905EA08A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(PDF) Cleavage theory meets Europe's crises: Lipset, Rokkan, and the ...">
            <a:extLst>
              <a:ext uri="{FF2B5EF4-FFF2-40B4-BE49-F238E27FC236}">
                <a16:creationId xmlns:a16="http://schemas.microsoft.com/office/drawing/2014/main" id="{16442D6F-3F02-A3F9-2C58-BD47A4E5487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582888" y="368300"/>
            <a:ext cx="9016699" cy="11847513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898A5E-1F7B-AC78-4B2B-A3DBFE17FF1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9540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9DE47-6985-9F85-289D-6CEAACB8E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52F5E5C-584E-92CF-9681-C6828B5CD4D3}"/>
              </a:ext>
            </a:extLst>
          </p:cNvPr>
          <p:cNvSpPr txBox="1">
            <a:spLocks/>
          </p:cNvSpPr>
          <p:nvPr/>
        </p:nvSpPr>
        <p:spPr>
          <a:xfrm>
            <a:off x="838200" y="-358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Out with the Old, In with the New: </a:t>
            </a:r>
            <a:endParaRPr lang="en-US" dirty="0"/>
          </a:p>
          <a:p>
            <a:pPr algn="ctr"/>
            <a:r>
              <a:rPr lang="en-US" sz="3200" dirty="0" err="1"/>
              <a:t>Behavioralism</a:t>
            </a:r>
            <a:r>
              <a:rPr lang="en-US" sz="3200" dirty="0"/>
              <a:t> &amp; Functionalism as Frameworks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8F02BAE-9D6B-F138-5C72-CCD9FB79F0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3866" y="1353819"/>
            <a:ext cx="10518085" cy="1724286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u="sng" dirty="0">
                <a:solidFill>
                  <a:srgbClr val="7F7F7F"/>
                </a:solidFill>
              </a:rPr>
              <a:t>19th Century</a:t>
            </a:r>
          </a:p>
          <a:p>
            <a:pPr marL="0" indent="0">
              <a:buNone/>
            </a:pPr>
            <a:r>
              <a:rPr lang="en-US" b="1" dirty="0">
                <a:solidFill>
                  <a:srgbClr val="7F7F7F"/>
                </a:solidFill>
              </a:rPr>
              <a:t>Old Institutionalism: </a:t>
            </a:r>
            <a:r>
              <a:rPr lang="en-US" dirty="0">
                <a:solidFill>
                  <a:srgbClr val="7F7F7F"/>
                </a:solidFill>
              </a:rPr>
              <a:t>Constitutions, Laws, Formal Political Processes</a:t>
            </a:r>
          </a:p>
          <a:p>
            <a:pPr marL="0" indent="0" algn="ctr">
              <a:buNone/>
            </a:pPr>
            <a:endParaRPr lang="en-US" u="sng" dirty="0">
              <a:solidFill>
                <a:srgbClr val="7F7F7F"/>
              </a:solidFill>
            </a:endParaRPr>
          </a:p>
          <a:p>
            <a:pPr marL="0" indent="0" algn="ctr">
              <a:buNone/>
            </a:pPr>
            <a:r>
              <a:rPr lang="en-US" u="sng" dirty="0">
                <a:solidFill>
                  <a:srgbClr val="7F7F7F"/>
                </a:solidFill>
              </a:rPr>
              <a:t>1950s-60s</a:t>
            </a:r>
            <a:endParaRPr lang="en-US" dirty="0">
              <a:solidFill>
                <a:srgbClr val="7F7F7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877A7D-6C91-D1ED-D1E3-D89D9DAEA1BF}"/>
              </a:ext>
            </a:extLst>
          </p:cNvPr>
          <p:cNvSpPr txBox="1"/>
          <p:nvPr/>
        </p:nvSpPr>
        <p:spPr>
          <a:xfrm>
            <a:off x="832086" y="2895742"/>
            <a:ext cx="5255110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err="1">
                <a:solidFill>
                  <a:schemeClr val="bg1">
                    <a:lumMod val="49000"/>
                    <a:lumOff val="51000"/>
                  </a:schemeClr>
                </a:solidFill>
              </a:rPr>
              <a:t>Behavioralism</a:t>
            </a:r>
            <a:endParaRPr lang="en-US" sz="2800" b="1">
              <a:solidFill>
                <a:schemeClr val="bg1">
                  <a:lumMod val="49000"/>
                  <a:lumOff val="51000"/>
                </a:schemeClr>
              </a:solidFill>
            </a:endParaRPr>
          </a:p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chemeClr val="bg1">
                    <a:lumMod val="49000"/>
                    <a:lumOff val="51000"/>
                  </a:schemeClr>
                </a:solidFill>
              </a:rPr>
              <a:t>Focus on explaining political behavior of actors 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chemeClr val="bg1">
                    <a:lumMod val="49000"/>
                    <a:lumOff val="51000"/>
                  </a:schemeClr>
                </a:solidFill>
              </a:rPr>
              <a:t>Voting, Turnout, …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chemeClr val="bg1">
                    <a:lumMod val="49000"/>
                    <a:lumOff val="51000"/>
                  </a:schemeClr>
                </a:solidFill>
              </a:rPr>
              <a:t>Observable</a:t>
            </a:r>
          </a:p>
          <a:p>
            <a:endParaRPr lang="en-US" sz="2800" dirty="0"/>
          </a:p>
          <a:p>
            <a:pPr marL="457200" indent="-457200">
              <a:buFont typeface="Arial"/>
              <a:buChar char="•"/>
            </a:pPr>
            <a:endParaRPr lang="en-US" sz="2800" dirty="0"/>
          </a:p>
          <a:p>
            <a:pPr indent="-457200">
              <a:buFont typeface="Arial"/>
              <a:buChar char="•"/>
            </a:pPr>
            <a:endParaRPr lang="en-US" sz="2800" dirty="0"/>
          </a:p>
          <a:p>
            <a:pPr lvl="1"/>
            <a:endParaRPr lang="en-US" sz="2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66E351-0CB7-0F80-55B5-4031AABEF0B1}"/>
              </a:ext>
            </a:extLst>
          </p:cNvPr>
          <p:cNvSpPr txBox="1"/>
          <p:nvPr/>
        </p:nvSpPr>
        <p:spPr>
          <a:xfrm>
            <a:off x="6089885" y="2895742"/>
            <a:ext cx="5255110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/>
              <a:t>Functionalism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/>
              <a:t>Good Functioning of Political System</a:t>
            </a:r>
            <a:endParaRPr lang="en-US" dirty="0"/>
          </a:p>
          <a:p>
            <a:pPr marL="457200" indent="-457200">
              <a:buFont typeface="Arial"/>
              <a:buChar char="•"/>
            </a:pPr>
            <a:r>
              <a:rPr lang="en-US" sz="2800" dirty="0"/>
              <a:t>Structures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/>
              <a:t>Abstract</a:t>
            </a:r>
          </a:p>
          <a:p>
            <a:endParaRPr lang="en-US" sz="2800" dirty="0"/>
          </a:p>
          <a:p>
            <a:pPr marL="457200" indent="-457200">
              <a:buFont typeface="Arial"/>
              <a:buChar char="•"/>
            </a:pPr>
            <a:endParaRPr lang="en-US" sz="2800" dirty="0"/>
          </a:p>
          <a:p>
            <a:pPr indent="-457200">
              <a:buFont typeface="Arial"/>
              <a:buChar char="•"/>
            </a:pPr>
            <a:endParaRPr lang="en-US" sz="2800" dirty="0"/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55298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BC035-1349-F6E1-D594-1C1313248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48FBFE0-1134-F9D9-8B34-02BCAF273956}"/>
              </a:ext>
            </a:extLst>
          </p:cNvPr>
          <p:cNvSpPr txBox="1">
            <a:spLocks/>
          </p:cNvSpPr>
          <p:nvPr/>
        </p:nvSpPr>
        <p:spPr>
          <a:xfrm>
            <a:off x="838200" y="-358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Example: Almond &amp; Verba (1967) </a:t>
            </a:r>
          </a:p>
          <a:p>
            <a:pPr algn="ctr"/>
            <a:r>
              <a:rPr lang="en-US" sz="3200" dirty="0"/>
              <a:t>The Civic Culture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33E3C26-4DEB-6783-B47E-790FC1DA55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88" y="2647950"/>
            <a:ext cx="9182100" cy="329565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572DF6E-E47E-6306-D23C-7C3F472D20C9}"/>
              </a:ext>
            </a:extLst>
          </p:cNvPr>
          <p:cNvSpPr txBox="1"/>
          <p:nvPr/>
        </p:nvSpPr>
        <p:spPr>
          <a:xfrm>
            <a:off x="1504950" y="1171575"/>
            <a:ext cx="9182100" cy="13542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aseline="0" dirty="0">
                <a:solidFill>
                  <a:srgbClr val="FFFFFF"/>
                </a:solidFill>
                <a:latin typeface="Aptos Display"/>
              </a:rPr>
              <a:t>What makes a stable and </a:t>
            </a:r>
            <a:r>
              <a:rPr lang="en-US" sz="3200" dirty="0">
                <a:solidFill>
                  <a:srgbClr val="FFFFFF"/>
                </a:solidFill>
                <a:latin typeface="Aptos Display"/>
              </a:rPr>
              <a:t>successful</a:t>
            </a:r>
            <a:r>
              <a:rPr lang="en-US" sz="3200" baseline="0" dirty="0">
                <a:solidFill>
                  <a:srgbClr val="FFFFFF"/>
                </a:solidFill>
                <a:latin typeface="Aptos Display"/>
              </a:rPr>
              <a:t> </a:t>
            </a:r>
            <a:r>
              <a:rPr lang="en-US" sz="3200" dirty="0">
                <a:solidFill>
                  <a:srgbClr val="FFFFFF"/>
                </a:solidFill>
                <a:latin typeface="Aptos Display"/>
              </a:rPr>
              <a:t>democracy?</a:t>
            </a:r>
            <a:endParaRPr lang="en-US" sz="3200" dirty="0">
              <a:latin typeface="Aptos Display"/>
            </a:endParaRPr>
          </a:p>
          <a:p>
            <a:pPr algn="ctr"/>
            <a:r>
              <a:rPr lang="en-US" sz="3200" dirty="0">
                <a:latin typeface="Aptos Display"/>
              </a:rPr>
              <a:t>Cross-national data on attitudes &amp; political behavior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68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B77D4-7B8D-C565-B0D2-35CB457A0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9FAD4F0-C530-880D-233E-307E23C6CBC5}"/>
              </a:ext>
            </a:extLst>
          </p:cNvPr>
          <p:cNvSpPr txBox="1">
            <a:spLocks/>
          </p:cNvSpPr>
          <p:nvPr/>
        </p:nvSpPr>
        <p:spPr>
          <a:xfrm>
            <a:off x="838200" y="-358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Synthesis: Easton's </a:t>
            </a:r>
            <a:r>
              <a:rPr lang="en-US" sz="3200" i="1" dirty="0"/>
              <a:t>Framework for Political Analysis </a:t>
            </a:r>
            <a:r>
              <a:rPr lang="en-US" sz="3200" dirty="0"/>
              <a:t>(1965)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B557CD59-7CE6-2EBA-C0EE-0342B5DF7E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3866" y="1559530"/>
            <a:ext cx="1050856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b="1" dirty="0" err="1"/>
              <a:t>Behavioralism</a:t>
            </a:r>
            <a:r>
              <a:rPr lang="en-US" b="1" dirty="0"/>
              <a:t> (lack of theory) + Functionalism (surplus of theory): new major tenets for the discipline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>
                <a:ea typeface="+mn-lt"/>
                <a:cs typeface="+mn-lt"/>
              </a:rPr>
              <a:t>Observed regularities &gt; general statements/theories</a:t>
            </a:r>
            <a:endParaRPr lang="en-US"/>
          </a:p>
          <a:p>
            <a:pPr marL="514350" indent="-514350">
              <a:buAutoNum type="arabicPeriod"/>
            </a:pPr>
            <a:r>
              <a:rPr lang="en-US" dirty="0"/>
              <a:t>Validity of these must be tested &amp; can be verified</a:t>
            </a:r>
          </a:p>
          <a:p>
            <a:pPr marL="514350" indent="-514350">
              <a:buAutoNum type="arabicPeriod"/>
            </a:pPr>
            <a:r>
              <a:rPr lang="en-US" dirty="0"/>
              <a:t>Importance of data collection &amp; interpretation, particularly quantification &amp; measurement</a:t>
            </a:r>
          </a:p>
          <a:p>
            <a:pPr marL="514350" indent="-514350">
              <a:buAutoNum type="arabicPeriod"/>
            </a:pPr>
            <a:r>
              <a:rPr lang="en-US" dirty="0"/>
              <a:t>Separation of ethics (normative) from scientific explanation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Still relevant today!</a:t>
            </a:r>
          </a:p>
          <a:p>
            <a:pPr>
              <a:buAutoNum type="arabicPeriod"/>
            </a:pPr>
            <a:endParaRPr lang="en-US" dirty="0"/>
          </a:p>
          <a:p>
            <a:pPr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984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82BC95-6694-5FFA-C392-12DC6C540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E0882E1-99C9-4A5D-1259-4A34FFD962F3}"/>
              </a:ext>
            </a:extLst>
          </p:cNvPr>
          <p:cNvSpPr txBox="1">
            <a:spLocks/>
          </p:cNvSpPr>
          <p:nvPr/>
        </p:nvSpPr>
        <p:spPr>
          <a:xfrm>
            <a:off x="838200" y="-358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The Final Step: Policies 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9CE52E5-27E2-98DA-4E78-FA356D7DE9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3391" y="1026130"/>
            <a:ext cx="1050856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buNone/>
            </a:pPr>
            <a:r>
              <a:rPr lang="en-US" sz="3200" b="1" dirty="0">
                <a:latin typeface="Aptos Display"/>
              </a:rPr>
              <a:t>Input-Output: Easton's Model of a Political System </a:t>
            </a:r>
            <a:endParaRPr lang="en-US" sz="3200" b="1" dirty="0">
              <a:solidFill>
                <a:srgbClr val="000000"/>
              </a:solidFill>
              <a:latin typeface="Aptos Display"/>
            </a:endParaRPr>
          </a:p>
          <a:p>
            <a:pPr algn="ctr">
              <a:buNone/>
            </a:pPr>
            <a:r>
              <a:rPr lang="en-US" sz="3200" b="1" dirty="0">
                <a:latin typeface="Aptos Display"/>
              </a:rPr>
              <a:t>(50s-60s) </a:t>
            </a:r>
            <a:endParaRPr lang="en-US" sz="3200" b="1" dirty="0">
              <a:solidFill>
                <a:srgbClr val="000000"/>
              </a:solidFill>
              <a:latin typeface="Aptos Display"/>
            </a:endParaRPr>
          </a:p>
          <a:p>
            <a:pPr marL="0" indent="0" algn="ctr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  <a:p>
            <a:pPr>
              <a:buAutoNum type="arabicPeriod"/>
            </a:pPr>
            <a:endParaRPr lang="en-US" dirty="0"/>
          </a:p>
          <a:p>
            <a:pPr>
              <a:buAutoNum type="arabicPeriod"/>
            </a:pPr>
            <a:endParaRPr lang="en-US" dirty="0"/>
          </a:p>
        </p:txBody>
      </p:sp>
      <p:pic>
        <p:nvPicPr>
          <p:cNvPr id="2" name="Picture 1" descr="1. Easton's political system model | Download Scientific Diagram">
            <a:extLst>
              <a:ext uri="{FF2B5EF4-FFF2-40B4-BE49-F238E27FC236}">
                <a16:creationId xmlns:a16="http://schemas.microsoft.com/office/drawing/2014/main" id="{A67F64F7-644E-F912-FEA0-1DC360B309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1" y="2741494"/>
            <a:ext cx="2743198" cy="13750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170973-48CE-A30A-23E7-82D841F879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33500" y="1728788"/>
            <a:ext cx="9515475" cy="4772025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CCECC03-691C-3FF5-2353-4107E7D6412B}"/>
              </a:ext>
            </a:extLst>
          </p:cNvPr>
          <p:cNvSpPr/>
          <p:nvPr/>
        </p:nvSpPr>
        <p:spPr>
          <a:xfrm>
            <a:off x="6908040" y="2933163"/>
            <a:ext cx="2379505" cy="155391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B052DE-F99C-D5C7-2BAC-661FC2D5FC5E}"/>
              </a:ext>
            </a:extLst>
          </p:cNvPr>
          <p:cNvSpPr txBox="1"/>
          <p:nvPr/>
        </p:nvSpPr>
        <p:spPr>
          <a:xfrm>
            <a:off x="5069446" y="2936785"/>
            <a:ext cx="184181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/>
              <a:t>Black Box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8A1A45-3A55-748F-A63D-678B357C7561}"/>
              </a:ext>
            </a:extLst>
          </p:cNvPr>
          <p:cNvSpPr txBox="1"/>
          <p:nvPr/>
        </p:nvSpPr>
        <p:spPr>
          <a:xfrm>
            <a:off x="4688446" y="6108610"/>
            <a:ext cx="260381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/>
              <a:t>Feedback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14A49D-B8C3-B222-8B4E-B08BBF6FD608}"/>
              </a:ext>
            </a:extLst>
          </p:cNvPr>
          <p:cNvSpPr txBox="1"/>
          <p:nvPr/>
        </p:nvSpPr>
        <p:spPr>
          <a:xfrm>
            <a:off x="7174471" y="2965360"/>
            <a:ext cx="184181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/>
              <a:t>Policies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911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/>
      <p:bldP spid="5" grpId="0" animBg="1"/>
      <p:bldP spid="7" grpId="0"/>
      <p:bldP spid="8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882CB-D333-C53C-DD28-825660E40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5C3C71F-271D-2029-5141-8C1EF6303683}"/>
              </a:ext>
            </a:extLst>
          </p:cNvPr>
          <p:cNvSpPr txBox="1">
            <a:spLocks/>
          </p:cNvSpPr>
          <p:nvPr/>
        </p:nvSpPr>
        <p:spPr>
          <a:xfrm>
            <a:off x="838200" y="-358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The Final Step: Policies 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2426703-2CFD-7F6E-922C-49ABA3DA60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3391" y="1026130"/>
            <a:ext cx="1050856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buNone/>
            </a:pPr>
            <a:r>
              <a:rPr lang="en-US" sz="3200" b="1">
                <a:latin typeface="Aptos Display"/>
              </a:rPr>
              <a:t>Within-put: Heidenheimer-</a:t>
            </a:r>
            <a:r>
              <a:rPr lang="en-US" sz="3200" b="1" err="1">
                <a:latin typeface="Aptos Display"/>
              </a:rPr>
              <a:t>Heclo</a:t>
            </a:r>
            <a:r>
              <a:rPr lang="en-US" sz="3200" b="1">
                <a:latin typeface="Aptos Display"/>
              </a:rPr>
              <a:t> School (1975)</a:t>
            </a:r>
            <a:endParaRPr lang="en-US" sz="3200">
              <a:solidFill>
                <a:srgbClr val="000000"/>
              </a:solidFill>
              <a:latin typeface="Aptos Display"/>
            </a:endParaRPr>
          </a:p>
          <a:p>
            <a:pPr marL="0" indent="0" algn="ctr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  <a:p>
            <a:pPr>
              <a:buAutoNum type="arabicPeriod"/>
            </a:pPr>
            <a:endParaRPr lang="en-US" dirty="0"/>
          </a:p>
          <a:p>
            <a:pPr>
              <a:buAutoNum type="arabicPeriod"/>
            </a:pPr>
            <a:endParaRPr lang="en-US" dirty="0"/>
          </a:p>
        </p:txBody>
      </p:sp>
      <p:pic>
        <p:nvPicPr>
          <p:cNvPr id="2" name="Picture 1" descr="1. Easton's political system model | Download Scientific Diagram">
            <a:extLst>
              <a:ext uri="{FF2B5EF4-FFF2-40B4-BE49-F238E27FC236}">
                <a16:creationId xmlns:a16="http://schemas.microsoft.com/office/drawing/2014/main" id="{4863FF87-1F27-C14F-DC5E-81CA8CAEF1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1" y="2741494"/>
            <a:ext cx="2743198" cy="13750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766DEB3-F6BD-0417-4C7F-CB645554D5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33500" y="1728788"/>
            <a:ext cx="9515475" cy="4772025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8D3A0130-1BEF-D309-B660-C4A874C8ED58}"/>
              </a:ext>
            </a:extLst>
          </p:cNvPr>
          <p:cNvSpPr/>
          <p:nvPr/>
        </p:nvSpPr>
        <p:spPr>
          <a:xfrm>
            <a:off x="6908040" y="2933163"/>
            <a:ext cx="2379505" cy="155391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7A1EA7-898C-A270-1BD5-B643E3A2BF30}"/>
              </a:ext>
            </a:extLst>
          </p:cNvPr>
          <p:cNvSpPr txBox="1"/>
          <p:nvPr/>
        </p:nvSpPr>
        <p:spPr>
          <a:xfrm>
            <a:off x="5069446" y="2936785"/>
            <a:ext cx="184181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/>
              <a:t>Within-Put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67EDE6-1CC1-B5B8-D8FD-BE6FD31CEB1C}"/>
              </a:ext>
            </a:extLst>
          </p:cNvPr>
          <p:cNvSpPr txBox="1"/>
          <p:nvPr/>
        </p:nvSpPr>
        <p:spPr>
          <a:xfrm>
            <a:off x="4688446" y="6108610"/>
            <a:ext cx="260381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/>
              <a:t>Feedback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C44F0E-14E5-4204-041B-82D58CC5908D}"/>
              </a:ext>
            </a:extLst>
          </p:cNvPr>
          <p:cNvSpPr txBox="1"/>
          <p:nvPr/>
        </p:nvSpPr>
        <p:spPr>
          <a:xfrm>
            <a:off x="7174471" y="2965360"/>
            <a:ext cx="184181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/>
              <a:t>Policies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E1B4CA-DB24-5E92-C328-556172993890}"/>
              </a:ext>
            </a:extLst>
          </p:cNvPr>
          <p:cNvSpPr txBox="1"/>
          <p:nvPr/>
        </p:nvSpPr>
        <p:spPr>
          <a:xfrm>
            <a:off x="4640821" y="4251235"/>
            <a:ext cx="2641913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 dirty="0"/>
              <a:t>Parties, interest groups, admin, 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255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E6294-53A5-AD70-2321-D326D4A58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Comparative Politics Today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B4626-564A-54E5-B743-020E080C68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b="1" dirty="0"/>
              <a:t>New Institutionalism</a:t>
            </a:r>
            <a:r>
              <a:rPr lang="en-US" sz="3600" dirty="0"/>
              <a:t>: institutions shape and are shaped by political behavior</a:t>
            </a:r>
          </a:p>
          <a:p>
            <a:r>
              <a:rPr lang="en-US" sz="3600" b="1" dirty="0"/>
              <a:t>Methodological variety</a:t>
            </a:r>
            <a:r>
              <a:rPr lang="en-US" sz="3600" dirty="0"/>
              <a:t>: Quantitative, Large-N vs qualitative case studies &amp; Mixed Methods</a:t>
            </a:r>
          </a:p>
          <a:p>
            <a:r>
              <a:rPr lang="en-US" sz="3600" b="1" dirty="0"/>
              <a:t>More inclusive, less Western-centric</a:t>
            </a:r>
            <a:r>
              <a:rPr lang="en-US" sz="3600" dirty="0"/>
              <a:t>: feminist theory, postcolonialism etc. </a:t>
            </a:r>
          </a:p>
          <a:p>
            <a:r>
              <a:rPr lang="en-US" sz="3600" b="1" dirty="0"/>
              <a:t>Transnational</a:t>
            </a:r>
            <a:r>
              <a:rPr lang="en-US" sz="36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821138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70E94-787A-3D4E-BAF9-64B5AA4A7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Schedule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D5C59-7D4F-4D88-63D8-FBDAEBC9DB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dirty="0"/>
              <a:t>Today: A Brief History of Comparative Politics</a:t>
            </a:r>
          </a:p>
          <a:p>
            <a:r>
              <a:rPr lang="en-US" dirty="0"/>
              <a:t>Classical Approaches: From Aristotle to Marx</a:t>
            </a:r>
          </a:p>
          <a:p>
            <a:r>
              <a:rPr lang="en-US" dirty="0"/>
              <a:t>Modernist approaches: From Weber to Easton</a:t>
            </a:r>
          </a:p>
          <a:p>
            <a:r>
              <a:rPr lang="en-US" dirty="0"/>
              <a:t>Comparative Politics Today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Next Week: Why and How to do Comparative Politics</a:t>
            </a:r>
          </a:p>
        </p:txBody>
      </p:sp>
    </p:spTree>
    <p:extLst>
      <p:ext uri="{BB962C8B-B14F-4D97-AF65-F5344CB8AC3E}">
        <p14:creationId xmlns:p14="http://schemas.microsoft.com/office/powerpoint/2010/main" val="42469539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6D54A-20AF-360B-2F4D-70A7F023A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D9181-C55B-DA37-5D8F-A278B2F65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Main 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86344-FE3E-6FD0-2F01-2A8D0956F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0350"/>
            <a:ext cx="10515600" cy="4903788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 sz="3600" dirty="0"/>
              <a:t>Classical Approaches were unstructured, normative, and focused on similarities between polities</a:t>
            </a:r>
          </a:p>
          <a:p>
            <a:r>
              <a:rPr lang="en-US" sz="3600" dirty="0"/>
              <a:t>Modernist approaches were more structured, empirical, and focused on differences between politics and policies</a:t>
            </a:r>
          </a:p>
          <a:p>
            <a:r>
              <a:rPr lang="en-US" sz="3600" dirty="0"/>
              <a:t>Today, the discipline of comparative politics is broad, inclusive, and transnational</a:t>
            </a:r>
          </a:p>
          <a:p>
            <a:endParaRPr lang="en-US" sz="3600" dirty="0"/>
          </a:p>
          <a:p>
            <a:pPr marL="0" indent="0">
              <a:buNone/>
            </a:pPr>
            <a:r>
              <a:rPr lang="en-US" sz="3600" b="1" dirty="0"/>
              <a:t>But why is it relevant today? And how do we do it?</a:t>
            </a:r>
          </a:p>
        </p:txBody>
      </p:sp>
    </p:spTree>
    <p:extLst>
      <p:ext uri="{BB962C8B-B14F-4D97-AF65-F5344CB8AC3E}">
        <p14:creationId xmlns:p14="http://schemas.microsoft.com/office/powerpoint/2010/main" val="2091987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4C2F8-4E74-6DD4-AFB4-63332D176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6E42E-EF83-D2AB-FFE7-028E5D532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87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BE" sz="6000" dirty="0" err="1"/>
              <a:t>See</a:t>
            </a:r>
            <a:r>
              <a:rPr lang="fr-BE" sz="6000" dirty="0"/>
              <a:t> </a:t>
            </a:r>
            <a:r>
              <a:rPr lang="fr-BE" sz="6000" dirty="0" err="1"/>
              <a:t>you</a:t>
            </a:r>
            <a:r>
              <a:rPr lang="fr-BE" sz="6000" dirty="0"/>
              <a:t> </a:t>
            </a:r>
            <a:r>
              <a:rPr lang="fr-BE" sz="6000" dirty="0" err="1"/>
              <a:t>next</a:t>
            </a:r>
            <a:r>
              <a:rPr lang="fr-BE" sz="6000" dirty="0"/>
              <a:t> </a:t>
            </a:r>
            <a:r>
              <a:rPr lang="fr-BE" sz="6000" dirty="0" err="1"/>
              <a:t>week</a:t>
            </a:r>
            <a:r>
              <a:rPr lang="fr-BE" sz="60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442056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FC4BB-23A3-3604-732B-165E7E6D9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58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A bit like the Arts...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3AEA42F-56AA-E8C9-0A54-6932CAF9DD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64420" y="1850206"/>
            <a:ext cx="6663159" cy="435133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072D6F6-4FE9-43A0-2328-6E6F39AB5FDB}"/>
              </a:ext>
            </a:extLst>
          </p:cNvPr>
          <p:cNvSpPr txBox="1">
            <a:spLocks/>
          </p:cNvSpPr>
          <p:nvPr/>
        </p:nvSpPr>
        <p:spPr>
          <a:xfrm>
            <a:off x="843116" y="78791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Classical/Traditional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B67471-8D24-C7FB-868A-50594637601F}"/>
              </a:ext>
            </a:extLst>
          </p:cNvPr>
          <p:cNvSpPr txBox="1"/>
          <p:nvPr/>
        </p:nvSpPr>
        <p:spPr>
          <a:xfrm>
            <a:off x="4018935" y="6341806"/>
            <a:ext cx="415412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/>
              <a:t>Raphael's School of Athens (1508-1511)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626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A52A8-9B8F-4808-A377-D553FCB38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0A644-FD95-1CE3-CDDC-8122160E7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58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A bit like the Arts...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E395A36-9F90-9586-29A0-2AC3BB0D082C}"/>
              </a:ext>
            </a:extLst>
          </p:cNvPr>
          <p:cNvSpPr txBox="1">
            <a:spLocks/>
          </p:cNvSpPr>
          <p:nvPr/>
        </p:nvSpPr>
        <p:spPr>
          <a:xfrm>
            <a:off x="843116" y="78791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Modernist</a:t>
            </a:r>
            <a:endParaRPr lang="en-US" dirty="0"/>
          </a:p>
        </p:txBody>
      </p:sp>
      <p:pic>
        <p:nvPicPr>
          <p:cNvPr id="7" name="Content Placeholder 6" descr="Guernica | Description, History, &amp; Facts | Britannica">
            <a:extLst>
              <a:ext uri="{FF2B5EF4-FFF2-40B4-BE49-F238E27FC236}">
                <a16:creationId xmlns:a16="http://schemas.microsoft.com/office/drawing/2014/main" id="{213C0538-3211-9580-12E8-2C015EAA15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27370" y="1825625"/>
            <a:ext cx="9737259" cy="435133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41ABA5E-96F2-1D7E-23EE-B610B6275E28}"/>
              </a:ext>
            </a:extLst>
          </p:cNvPr>
          <p:cNvSpPr txBox="1"/>
          <p:nvPr/>
        </p:nvSpPr>
        <p:spPr>
          <a:xfrm>
            <a:off x="4018935" y="6341806"/>
            <a:ext cx="415412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/>
              <a:t>Picasso's Guernica (1937)</a:t>
            </a:r>
          </a:p>
        </p:txBody>
      </p:sp>
    </p:spTree>
    <p:extLst>
      <p:ext uri="{BB962C8B-B14F-4D97-AF65-F5344CB8AC3E}">
        <p14:creationId xmlns:p14="http://schemas.microsoft.com/office/powerpoint/2010/main" val="2484150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A74C6-925C-3576-5D39-2309CAEE9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79B986-E4E6-E5E8-A4F9-619240ABBE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34013"/>
            <a:ext cx="5181600" cy="484295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Classical/Traditional</a:t>
            </a:r>
          </a:p>
          <a:p>
            <a:endParaRPr lang="en-US" b="1" dirty="0"/>
          </a:p>
          <a:p>
            <a:r>
              <a:rPr lang="en-US" dirty="0"/>
              <a:t>Normative</a:t>
            </a:r>
          </a:p>
          <a:p>
            <a:r>
              <a:rPr lang="en-US" dirty="0"/>
              <a:t>No rules</a:t>
            </a:r>
          </a:p>
          <a:p>
            <a:r>
              <a:rPr lang="en-US" dirty="0"/>
              <a:t>Speculative</a:t>
            </a:r>
          </a:p>
          <a:p>
            <a:r>
              <a:rPr lang="en-US" dirty="0"/>
              <a:t>Unsystematic</a:t>
            </a:r>
          </a:p>
          <a:p>
            <a:r>
              <a:rPr lang="en-US" dirty="0"/>
              <a:t>Focused on </a:t>
            </a:r>
            <a:r>
              <a:rPr lang="en-US" i="1" dirty="0"/>
              <a:t>Polities</a:t>
            </a:r>
          </a:p>
          <a:p>
            <a:r>
              <a:rPr lang="en-US" dirty="0"/>
              <a:t>Method of Agreement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8574A9-7532-FEE0-1147-432F351021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34013"/>
            <a:ext cx="5181600" cy="484295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Modernist</a:t>
            </a:r>
          </a:p>
          <a:p>
            <a:endParaRPr lang="en-US" b="1" dirty="0"/>
          </a:p>
          <a:p>
            <a:r>
              <a:rPr lang="en-US" dirty="0"/>
              <a:t>Value-Free</a:t>
            </a:r>
            <a:endParaRPr lang="en-US"/>
          </a:p>
          <a:p>
            <a:r>
              <a:rPr lang="en-US" dirty="0"/>
              <a:t>Specific rules</a:t>
            </a:r>
          </a:p>
          <a:p>
            <a:r>
              <a:rPr lang="en-US" dirty="0"/>
              <a:t>Grounded in facts</a:t>
            </a:r>
          </a:p>
          <a:p>
            <a:r>
              <a:rPr lang="en-US" dirty="0"/>
              <a:t>Systematic</a:t>
            </a:r>
          </a:p>
          <a:p>
            <a:r>
              <a:rPr lang="en-US" dirty="0"/>
              <a:t>Focused on </a:t>
            </a:r>
            <a:r>
              <a:rPr lang="en-US" i="1" dirty="0"/>
              <a:t>Politics &amp; Policies</a:t>
            </a:r>
          </a:p>
          <a:p>
            <a:r>
              <a:rPr lang="en-US" dirty="0"/>
              <a:t>Method of Difference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163157B-8E2D-63D2-51EC-F95C430D84D5}"/>
              </a:ext>
            </a:extLst>
          </p:cNvPr>
          <p:cNvSpPr txBox="1">
            <a:spLocks/>
          </p:cNvSpPr>
          <p:nvPr/>
        </p:nvSpPr>
        <p:spPr>
          <a:xfrm>
            <a:off x="838200" y="-358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… but just the complete opposite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863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2D57D-7629-D7F0-C990-A3B1CDE39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9D1FB81-A83F-7E56-C643-7F17154E4252}"/>
              </a:ext>
            </a:extLst>
          </p:cNvPr>
          <p:cNvSpPr txBox="1">
            <a:spLocks/>
          </p:cNvSpPr>
          <p:nvPr/>
        </p:nvSpPr>
        <p:spPr>
          <a:xfrm>
            <a:off x="543232" y="-3585"/>
            <a:ext cx="1109324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Aristotle: Comparative Politics before it was cool (4th century BC)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6708ECD-863F-330A-93B2-3613C116B2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2634" y="1415692"/>
            <a:ext cx="3634862" cy="487464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96479F8-AEF0-9C10-A86C-FB320A7EF6F3}"/>
              </a:ext>
            </a:extLst>
          </p:cNvPr>
          <p:cNvSpPr txBox="1"/>
          <p:nvPr/>
        </p:nvSpPr>
        <p:spPr>
          <a:xfrm>
            <a:off x="6096000" y="2261420"/>
            <a:ext cx="5272548" cy="32008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i="1" dirty="0">
                <a:latin typeface="Noto Serif"/>
                <a:ea typeface="Noto Serif"/>
                <a:cs typeface="Noto Serif"/>
              </a:rPr>
              <a:t>"</a:t>
            </a:r>
            <a:r>
              <a:rPr lang="en-US" sz="3200" i="1" dirty="0" err="1">
                <a:latin typeface="Noto Serif"/>
                <a:ea typeface="Noto Serif"/>
                <a:cs typeface="Noto Serif"/>
              </a:rPr>
              <a:t>Nullum</a:t>
            </a:r>
            <a:r>
              <a:rPr lang="en-US" sz="3200" i="1" dirty="0">
                <a:latin typeface="Noto Serif"/>
                <a:ea typeface="Noto Serif"/>
                <a:cs typeface="Noto Serif"/>
              </a:rPr>
              <a:t> magnum ingenium sine </a:t>
            </a:r>
            <a:r>
              <a:rPr lang="en-US" sz="3200" i="1" dirty="0" err="1">
                <a:latin typeface="Noto Serif"/>
                <a:ea typeface="Noto Serif"/>
                <a:cs typeface="Noto Serif"/>
              </a:rPr>
              <a:t>mixtura</a:t>
            </a:r>
            <a:r>
              <a:rPr lang="en-US" sz="3200" i="1" dirty="0">
                <a:latin typeface="Noto Serif"/>
                <a:ea typeface="Noto Serif"/>
                <a:cs typeface="Noto Serif"/>
              </a:rPr>
              <a:t> </a:t>
            </a:r>
            <a:r>
              <a:rPr lang="en-US" sz="3200" i="1" dirty="0" err="1">
                <a:latin typeface="Noto Serif"/>
                <a:ea typeface="Noto Serif"/>
                <a:cs typeface="Noto Serif"/>
              </a:rPr>
              <a:t>dementiae</a:t>
            </a:r>
            <a:r>
              <a:rPr lang="en-US" sz="3200" i="1" dirty="0">
                <a:latin typeface="Noto Serif"/>
                <a:ea typeface="Noto Serif"/>
                <a:cs typeface="Noto Serif"/>
              </a:rPr>
              <a:t> </a:t>
            </a:r>
            <a:r>
              <a:rPr lang="en-US" sz="3200" i="1" dirty="0" err="1">
                <a:latin typeface="Noto Serif"/>
                <a:ea typeface="Noto Serif"/>
                <a:cs typeface="Noto Serif"/>
              </a:rPr>
              <a:t>fuit</a:t>
            </a:r>
            <a:r>
              <a:rPr lang="en-US" sz="3200" i="1" dirty="0">
                <a:latin typeface="Noto Serif"/>
                <a:ea typeface="Noto Serif"/>
                <a:cs typeface="Noto Serif"/>
              </a:rPr>
              <a:t>"</a:t>
            </a:r>
            <a:endParaRPr lang="en-US" sz="3200" dirty="0"/>
          </a:p>
          <a:p>
            <a:pPr algn="ctr"/>
            <a:endParaRPr lang="en-US" sz="3200" i="1" dirty="0">
              <a:latin typeface="Noto Serif"/>
              <a:ea typeface="Noto Serif"/>
              <a:cs typeface="Noto Serif"/>
            </a:endParaRPr>
          </a:p>
          <a:p>
            <a:pPr algn="ctr"/>
            <a:r>
              <a:rPr lang="en-US" sz="2800" i="1" dirty="0">
                <a:latin typeface="Aptos Display"/>
                <a:ea typeface="Noto Serif"/>
                <a:cs typeface="Noto Serif"/>
              </a:rPr>
              <a:t>~</a:t>
            </a:r>
            <a:r>
              <a:rPr lang="en-US" sz="2800" dirty="0">
                <a:latin typeface="Aptos Display"/>
                <a:ea typeface="Noto Serif"/>
                <a:cs typeface="Noto Serif"/>
              </a:rPr>
              <a:t>Seneca the younger, " On Tranquility of Mind" (AD. 60)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13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CFF85-1361-5B5B-7442-26B1C83C2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C959B7E-2BA4-37CF-35B9-A01AD577BAA4}"/>
              </a:ext>
            </a:extLst>
          </p:cNvPr>
          <p:cNvSpPr txBox="1">
            <a:spLocks/>
          </p:cNvSpPr>
          <p:nvPr/>
        </p:nvSpPr>
        <p:spPr>
          <a:xfrm>
            <a:off x="543232" y="-3585"/>
            <a:ext cx="1109324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Aristotle: Comparative Politics before it was cool (4th century BC)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8E1A6C-7992-3C87-502C-1638FBBBA8A3}"/>
              </a:ext>
            </a:extLst>
          </p:cNvPr>
          <p:cNvSpPr txBox="1"/>
          <p:nvPr/>
        </p:nvSpPr>
        <p:spPr>
          <a:xfrm>
            <a:off x="823451" y="1610033"/>
            <a:ext cx="6833418" cy="40318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i="1" dirty="0">
                <a:latin typeface="Aptos Display"/>
                <a:ea typeface="Noto Serif"/>
                <a:cs typeface="Noto Serif"/>
              </a:rPr>
              <a:t>The Politics (350 BC)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latin typeface="Aptos Display"/>
                <a:ea typeface="Noto Serif"/>
                <a:cs typeface="Noto Serif"/>
              </a:rPr>
              <a:t>150 constitutions of Greek city-states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latin typeface="Aptos Display"/>
                <a:ea typeface="Noto Serif"/>
                <a:cs typeface="Noto Serif"/>
              </a:rPr>
              <a:t>Typology of political systems (#rulers)</a:t>
            </a:r>
          </a:p>
          <a:p>
            <a:pPr marL="457200" indent="-457200">
              <a:buFont typeface="Arial"/>
              <a:buChar char="•"/>
            </a:pPr>
            <a:endParaRPr lang="en-US" sz="3200" dirty="0">
              <a:latin typeface="Aptos Display"/>
              <a:ea typeface="Noto Serif"/>
              <a:cs typeface="Noto Serif"/>
            </a:endParaRPr>
          </a:p>
          <a:p>
            <a:endParaRPr lang="en-US" sz="3200" dirty="0">
              <a:latin typeface="Aptos Display"/>
              <a:ea typeface="Noto Serif"/>
              <a:cs typeface="Noto Serif"/>
            </a:endParaRPr>
          </a:p>
          <a:p>
            <a:endParaRPr lang="en-US" sz="3200" dirty="0">
              <a:latin typeface="Aptos Display"/>
              <a:ea typeface="Noto Serif"/>
              <a:cs typeface="Noto Serif"/>
            </a:endParaRPr>
          </a:p>
          <a:p>
            <a:pPr marL="457200" lvl="1"/>
            <a:endParaRPr lang="en-US" sz="3200" dirty="0">
              <a:latin typeface="Aptos Display"/>
              <a:ea typeface="Noto Serif"/>
              <a:cs typeface="Noto Serif"/>
            </a:endParaRPr>
          </a:p>
          <a:p>
            <a:pPr marL="457200" indent="-457200">
              <a:buFont typeface="Arial"/>
              <a:buChar char="•"/>
            </a:pPr>
            <a:endParaRPr lang="en-US" sz="3200" dirty="0">
              <a:latin typeface="Aptos Display"/>
              <a:ea typeface="Noto Serif"/>
              <a:cs typeface="Noto Serif"/>
            </a:endParaRPr>
          </a:p>
        </p:txBody>
      </p:sp>
      <p:pic>
        <p:nvPicPr>
          <p:cNvPr id="2" name="Picture 1" descr="The Politics by Aristotle | Goodreads">
            <a:extLst>
              <a:ext uri="{FF2B5EF4-FFF2-40B4-BE49-F238E27FC236}">
                <a16:creationId xmlns:a16="http://schemas.microsoft.com/office/drawing/2014/main" id="{D6B9E1D4-126A-CB77-A5A5-CFC27E802B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2023" y="1322439"/>
            <a:ext cx="3335341" cy="5356121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7CE187F-F07C-3285-BACA-85AB762BB9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5958392"/>
              </p:ext>
            </p:extLst>
          </p:nvPr>
        </p:nvGraphicFramePr>
        <p:xfrm>
          <a:off x="818359" y="3166526"/>
          <a:ext cx="6753438" cy="1828800"/>
        </p:xfrm>
        <a:graphic>
          <a:graphicData uri="http://schemas.openxmlformats.org/drawingml/2006/table">
            <a:tbl>
              <a:tblPr firstRow="1">
                <a:tableStyleId>{2D5ABB26-0587-4C30-8999-92F81FD0307C}</a:tableStyleId>
              </a:tblPr>
              <a:tblGrid>
                <a:gridCol w="2251146">
                  <a:extLst>
                    <a:ext uri="{9D8B030D-6E8A-4147-A177-3AD203B41FA5}">
                      <a16:colId xmlns:a16="http://schemas.microsoft.com/office/drawing/2014/main" val="4043214940"/>
                    </a:ext>
                  </a:extLst>
                </a:gridCol>
                <a:gridCol w="2251146">
                  <a:extLst>
                    <a:ext uri="{9D8B030D-6E8A-4147-A177-3AD203B41FA5}">
                      <a16:colId xmlns:a16="http://schemas.microsoft.com/office/drawing/2014/main" val="3238828905"/>
                    </a:ext>
                  </a:extLst>
                </a:gridCol>
                <a:gridCol w="2251146">
                  <a:extLst>
                    <a:ext uri="{9D8B030D-6E8A-4147-A177-3AD203B41FA5}">
                      <a16:colId xmlns:a16="http://schemas.microsoft.com/office/drawing/2014/main" val="12781234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#Rulers</a:t>
                      </a:r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Good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Bad/Perverted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9846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Royalty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Tyranny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78962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>
                          <a:solidFill>
                            <a:schemeClr val="tx1"/>
                          </a:solidFill>
                        </a:rPr>
                        <a:t>few</a:t>
                      </a:r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Aristocracy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Oligarchy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3366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>
                          <a:solidFill>
                            <a:schemeClr val="tx1"/>
                          </a:solidFill>
                        </a:rPr>
                        <a:t>many</a:t>
                      </a:r>
                    </a:p>
                  </a:txBody>
                  <a:tcPr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Polity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Democracy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T w="12700">
                      <a:solidFill>
                        <a:schemeClr val="tx1"/>
                      </a:solidFill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3972617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EC012BB-EB70-B235-FCD0-D29E15ED1D2B}"/>
              </a:ext>
            </a:extLst>
          </p:cNvPr>
          <p:cNvSpPr txBox="1"/>
          <p:nvPr/>
        </p:nvSpPr>
        <p:spPr>
          <a:xfrm>
            <a:off x="819509" y="5312434"/>
            <a:ext cx="6096000" cy="13542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lvl="0" indent="-457200" rtl="0">
              <a:buFont typeface="Arial,Sans-Serif"/>
              <a:buChar char="•"/>
            </a:pPr>
            <a:r>
              <a:rPr lang="en-US" sz="3200" b="1" baseline="0">
                <a:solidFill>
                  <a:srgbClr val="FFFFFF"/>
                </a:solidFill>
                <a:latin typeface="Aptos Display"/>
                <a:ea typeface="Arial"/>
                <a:cs typeface="Arial"/>
              </a:rPr>
              <a:t>Normative: </a:t>
            </a:r>
            <a:r>
              <a:rPr lang="en-US" sz="3200" baseline="0">
                <a:solidFill>
                  <a:srgbClr val="FFFFFF"/>
                </a:solidFill>
                <a:latin typeface="Aptos Display"/>
                <a:ea typeface="Arial"/>
                <a:cs typeface="Arial"/>
              </a:rPr>
              <a:t>"The ideal-state"</a:t>
            </a:r>
            <a:r>
              <a:rPr lang="en-US" sz="3200">
                <a:latin typeface="Aptos Display"/>
                <a:ea typeface="Arial"/>
                <a:cs typeface="Arial"/>
              </a:rPr>
              <a:t>​</a:t>
            </a:r>
          </a:p>
          <a:p>
            <a:pPr rtl="0"/>
            <a:r>
              <a:rPr lang="en-US" sz="3200" baseline="0">
                <a:solidFill>
                  <a:srgbClr val="FFFFFF"/>
                </a:solidFill>
                <a:latin typeface="Aptos Display"/>
                <a:ea typeface="Arial"/>
                <a:cs typeface="Arial"/>
              </a:rPr>
              <a:t>  +speculative &amp; ethno-centric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09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8B9DA-D306-67CE-1FF6-1A608A1AA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DED4D0C-5886-3B40-C58B-6AC0A6C72B3E}"/>
              </a:ext>
            </a:extLst>
          </p:cNvPr>
          <p:cNvSpPr txBox="1">
            <a:spLocks/>
          </p:cNvSpPr>
          <p:nvPr/>
        </p:nvSpPr>
        <p:spPr>
          <a:xfrm>
            <a:off x="543232" y="-3585"/>
            <a:ext cx="1109324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Until Renaissance/Enlightenment: Tyranny of Aristotle's Theory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0906C7-4A2E-6AAD-3B17-2217EFE12BB3}"/>
              </a:ext>
            </a:extLst>
          </p:cNvPr>
          <p:cNvSpPr txBox="1"/>
          <p:nvPr/>
        </p:nvSpPr>
        <p:spPr>
          <a:xfrm>
            <a:off x="3502741" y="934065"/>
            <a:ext cx="518651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i="1" dirty="0">
                <a:latin typeface="Aptos Display"/>
                <a:ea typeface="Noto Serif"/>
                <a:cs typeface="Noto Serif"/>
              </a:rPr>
              <a:t>Then: Historical Comparison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7AE4EA-3B78-8CD2-92A4-A749581890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4246" y="1710660"/>
            <a:ext cx="3216991" cy="43092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857924D-F88E-6DE1-F8A3-F1F05DB0A393}"/>
              </a:ext>
            </a:extLst>
          </p:cNvPr>
          <p:cNvSpPr txBox="1"/>
          <p:nvPr/>
        </p:nvSpPr>
        <p:spPr>
          <a:xfrm>
            <a:off x="909482" y="6022258"/>
            <a:ext cx="518651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latin typeface="Aptos Display"/>
                <a:ea typeface="Noto Serif"/>
                <a:cs typeface="Noto Serif"/>
              </a:rPr>
              <a:t>Niccolò Machiavelli (1469-1527)</a:t>
            </a:r>
            <a:endParaRPr lang="en-US" sz="2800">
              <a:latin typeface="Aptos"/>
              <a:ea typeface="Noto Serif"/>
              <a:cs typeface="Noto Serif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EC81AD-ED8C-F55C-29C6-2A0E00C3FB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8827" y="1711120"/>
            <a:ext cx="3376766" cy="43083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060E521-CA26-FEC9-36B8-5F9E404135BE}"/>
              </a:ext>
            </a:extLst>
          </p:cNvPr>
          <p:cNvSpPr txBox="1"/>
          <p:nvPr/>
        </p:nvSpPr>
        <p:spPr>
          <a:xfrm>
            <a:off x="5637161" y="6022258"/>
            <a:ext cx="6096000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>
                <a:solidFill>
                  <a:srgbClr val="FFFFFF"/>
                </a:solidFill>
                <a:latin typeface="Aptos Display"/>
              </a:rPr>
              <a:t>Montesquieu </a:t>
            </a:r>
            <a:r>
              <a:rPr lang="en-US" sz="2800" b="1" baseline="0" dirty="0">
                <a:solidFill>
                  <a:srgbClr val="FFFFFF"/>
                </a:solidFill>
                <a:latin typeface="Aptos Display"/>
              </a:rPr>
              <a:t>(</a:t>
            </a:r>
            <a:r>
              <a:rPr lang="en-US" sz="2800" b="1" dirty="0">
                <a:solidFill>
                  <a:srgbClr val="FFFFFF"/>
                </a:solidFill>
                <a:latin typeface="Aptos Display"/>
              </a:rPr>
              <a:t>1689-1755</a:t>
            </a:r>
            <a:r>
              <a:rPr lang="en-US" sz="2800" b="1" baseline="0" dirty="0">
                <a:solidFill>
                  <a:srgbClr val="FFFFFF"/>
                </a:solidFill>
                <a:latin typeface="Aptos Display"/>
              </a:rPr>
              <a:t>)</a:t>
            </a:r>
            <a:r>
              <a:rPr sz="2800" dirty="0">
                <a:latin typeface="Aptos Display"/>
                <a:ea typeface="Aptos Display"/>
                <a:cs typeface="Aptos Display"/>
              </a:rPr>
              <a:t>​</a:t>
            </a:r>
            <a:endParaRPr lang="en-US" dirty="0"/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84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550</Words>
  <Application>Microsoft Office PowerPoint</Application>
  <PresentationFormat>Widescreen</PresentationFormat>
  <Paragraphs>84</Paragraphs>
  <Slides>31</Slides>
  <Notes>31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A Brief History of Comparative Politics</vt:lpstr>
      <vt:lpstr>Prelude: Towards a more diverse discipline</vt:lpstr>
      <vt:lpstr>Schedule</vt:lpstr>
      <vt:lpstr>A bit like the Arts...</vt:lpstr>
      <vt:lpstr>A bit like the Arts...</vt:lpstr>
      <vt:lpstr>PowerPoint Presentation</vt:lpstr>
      <vt:lpstr>PowerPoint Presentation</vt:lpstr>
      <vt:lpstr>PowerPoint Presentation</vt:lpstr>
      <vt:lpstr>PowerPoint Presentation</vt:lpstr>
      <vt:lpstr>The Course of Empire (Thomas Cole 1833-1836):  Consummation</vt:lpstr>
      <vt:lpstr>The Course of Empire (Thomas Cole 1833-1836):  Destruction</vt:lpstr>
      <vt:lpstr>The Course of Empire (Thomas Cole 1833-1836):  Desolation</vt:lpstr>
      <vt:lpstr>PowerPoint Presentation</vt:lpstr>
      <vt:lpstr>PowerPoint Presentation</vt:lpstr>
      <vt:lpstr>The Course of Empire (Thomas Cole 1833-1836)</vt:lpstr>
      <vt:lpstr>The Course of Empire (Thomas Cole 1833-1836)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Comparative Politics Today</vt:lpstr>
      <vt:lpstr>Main Takeaways</vt:lpstr>
      <vt:lpstr>See you next week!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Toine Paulissen</dc:creator>
  <cp:lastModifiedBy>Toine Paulissen</cp:lastModifiedBy>
  <cp:revision>2721</cp:revision>
  <dcterms:created xsi:type="dcterms:W3CDTF">2025-09-05T16:11:16Z</dcterms:created>
  <dcterms:modified xsi:type="dcterms:W3CDTF">2026-01-15T07:15:56Z</dcterms:modified>
</cp:coreProperties>
</file>