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56" r:id="rId2"/>
    <p:sldId id="298" r:id="rId3"/>
    <p:sldId id="351" r:id="rId4"/>
    <p:sldId id="352" r:id="rId5"/>
    <p:sldId id="354" r:id="rId6"/>
    <p:sldId id="355" r:id="rId7"/>
    <p:sldId id="356" r:id="rId8"/>
    <p:sldId id="358" r:id="rId9"/>
    <p:sldId id="359" r:id="rId10"/>
    <p:sldId id="360" r:id="rId11"/>
    <p:sldId id="361" r:id="rId12"/>
    <p:sldId id="362" r:id="rId13"/>
    <p:sldId id="302" r:id="rId14"/>
    <p:sldId id="303" r:id="rId15"/>
    <p:sldId id="304" r:id="rId16"/>
    <p:sldId id="306" r:id="rId17"/>
    <p:sldId id="311" r:id="rId18"/>
    <p:sldId id="316" r:id="rId19"/>
    <p:sldId id="318" r:id="rId20"/>
    <p:sldId id="320" r:id="rId21"/>
    <p:sldId id="322" r:id="rId22"/>
    <p:sldId id="321" r:id="rId23"/>
    <p:sldId id="330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1" r:id="rId32"/>
    <p:sldId id="332" r:id="rId33"/>
    <p:sldId id="333" r:id="rId34"/>
    <p:sldId id="334" r:id="rId35"/>
    <p:sldId id="335" r:id="rId36"/>
    <p:sldId id="336" r:id="rId37"/>
    <p:sldId id="337" r:id="rId38"/>
    <p:sldId id="338" r:id="rId39"/>
    <p:sldId id="339" r:id="rId40"/>
    <p:sldId id="297" r:id="rId41"/>
    <p:sldId id="340" r:id="rId42"/>
    <p:sldId id="341" r:id="rId43"/>
    <p:sldId id="342" r:id="rId44"/>
    <p:sldId id="363" r:id="rId4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6913D9-B773-9061-650C-B77B9BC50994}" v="59" dt="2026-01-19T08:15:05.147"/>
    <p1510:client id="{3EC2027C-BCE2-80BA-3988-A29C180E8283}" v="4" dt="2026-01-19T08:18:39.680"/>
    <p1510:client id="{898A2DF9-139A-FB57-3601-8E02BEA943F0}" v="822" dt="2026-01-17T12:26:24.969"/>
    <p1510:client id="{C96830AF-B2B4-668A-97C6-32D16B43D0C0}" v="64" dt="2026-01-17T12:44:30.6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335C4-17A0-42E5-97D8-0FB4D85E0FA3}" type="datetimeFigureOut">
              <a:t>1/19/2026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07C78-CC67-472E-B020-7353A50644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64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3428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6FA13-DBA8-9781-B5FA-00EB32527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59CE6F-A691-4C78-A263-978FD83C1C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DCCD4B-AAAF-7F60-73EC-34B7449250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AD4C79-2B17-9E26-A1F5-83BD5C2F12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219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B9EDC-D6D9-BA04-410E-952301666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98690A-2574-058B-2952-083AF68861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C30B01-E394-8145-6C37-564EA97155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D7E893-202B-2F57-E8D6-9C7ED703E2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9110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8A257-A6BE-810F-6CCF-3895C57A3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DE799F-845F-4312-8C72-BC23856D68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B61259-149F-548A-69DD-C0BB4B5904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1FF928-1324-7BB1-7ED4-F0366900E5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915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851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272533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C52EC-BFAC-E734-F00E-EF8B3C5D9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8112D1-DCCA-BC03-C75E-0113D07DF4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A9ED21-2EDA-8443-C1C6-867F7D25E9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4B4F58"/>
              </a:solidFill>
              <a:highlight>
                <a:srgbClr val="FFFFFF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617E8-4D89-C3AC-1269-2C06D6A815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154016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02740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BF74B-A83B-BAA0-FC76-ACD627CCC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7948DF-C78C-6319-9E5C-182209A291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2C10A7-E7BD-9DFA-FED1-4DC92E4701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F5F3F-BDE5-3106-3B00-E301D0802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362004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FD8E8-7E91-23BB-790D-36EA39F6A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78D2D9-222E-814C-019D-C55CC0213C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7D0AE8-45FA-89AF-7E2F-F603E81706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DBA1F-E48E-D6CF-778C-301C36264F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82721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A9167-5634-2659-6A84-D98D5C7A7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3303DE-2D5B-C4E7-B172-7C2D16B0EB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336239-EDCA-AE3D-F315-F14DBC473E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1A1A1A"/>
              </a:solidFill>
              <a:highlight>
                <a:srgbClr val="FFFFFF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48DD8D-5FCC-B4A0-A729-5C455638F2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2730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038189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8C2FB-BA68-3388-C93E-D44CADDAA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12E740-4B4E-77BF-6653-6B5ECE6236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AF48A2-9A2E-75BA-A5EE-34B5284DFC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E3B3A3-3B33-41BB-A37F-EA23C7BB03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729917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DDDA3-A152-352E-5A55-C6BEAC0E9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E95978-B6D5-7AF3-5E60-6B683316F1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CB5337-5C9E-E6F7-B3CD-4933B9F273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A35E79-A65D-C985-AC37-C6BCC20D6B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057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7719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FDEAC-428D-D404-0FA3-F0295A1B7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84DD25-0D52-F513-C3D6-5850922B35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D90E1F-3C53-06CB-55F2-3B5D8492CB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8AC4F-5105-5B82-FE97-16F5FC0025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5489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38497-A0D3-ECB2-9757-E0331C708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CA814D-67D8-7853-41A3-2A4C2E6343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4D54AA-AE20-3F6C-82C0-AFADD32A8B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F5C4E-D0B7-2C43-B237-B1F2456EC3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467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3FE6A-378C-FAF9-754F-CC4E46130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0AD0AA-79BF-AC95-0EB0-1050FD72C7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FEC393-E22E-107C-E2AD-0035D34919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7031C8-F1A4-C024-8D9B-8503067ABD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7892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EFC57-04C9-868B-9DF0-9E5EFDEC5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965510-BF88-FB96-F72C-939070FFBF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AFAB1B-44FA-15CD-35E7-E5E2247983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1C2912-0173-284B-7E96-7989402140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364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840B9-DBB1-7A02-CA40-0E4AC7055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CC302F-9CE5-20AC-E048-80C2B98060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77D9F0-1367-7F67-D135-A106562475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DCBB5-6808-FB7A-7B2A-D1C4ABEBA4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58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5CE98-A496-E7C2-4C0B-37C1FC8BE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4D1AA0-8D05-D1E0-CCBA-C027968574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6D0102-F35C-246E-B152-3F32D3AAC8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B016-DC80-AC03-5013-04C1CAD474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8854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4779A-A0D1-9A77-3A1E-318D5733C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E5118C-77DB-29BE-04C1-FBA6D2AE3C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18C513-6B7C-2DEB-AC7C-7F570D1181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B5167-8BAF-C6E5-E04B-8E7AEF70E5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490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951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046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6F4EF-0D85-DC45-6925-4D5696926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721125-C5EC-5A4D-47A5-CA52A04D69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EF62CF-2C8B-EC39-7BB9-679335541F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3D389D-84E8-6E27-3D9E-82B675A716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6685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B48F4-2D4E-1168-8830-ECD2D7FFB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09E3F0-8E01-1A7B-3BBD-832359382B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E75CD2-2161-80FB-FD3B-DBFE8EEAE9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6F21D2-D932-01E1-4D11-6B55FAE5B0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42620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1907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7D82D-5B81-B33B-A7EB-5E362BA3E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18504F-0333-9127-0283-772687C562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AACAF0-DE18-90CF-D700-B83DC5DF41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D8954-B0B8-A60B-6EFF-B830672264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9847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7EF1D-C820-DAD9-2B46-75D35FD38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23BC3F-67DB-4EF5-A944-1B69190741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A31957-DF38-7B9B-43A1-D31A7267FD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73C950-E673-1212-4CE5-58F6DDBA7A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887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9E123-30C1-F0DD-92F5-D0053C354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B7454B-1A23-2458-406C-63F6230693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AF7C3D-2097-0769-8B22-339A1E3DA8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78D65-A951-9F8E-366C-D44AB12F1B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6565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075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2E496-1BAE-ACAE-3B8F-CDC44BD70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82AC49-35AC-B34D-94A5-9C46279A20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A8E80E-68EB-E708-55ED-E143B75BBA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775B8E-15E3-741B-6D17-601999BC2A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03962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AE5BE-4D5A-12F5-3B4E-0BBCEF15B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1421B6-FB8D-368B-6B8A-0EDA682F14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41C616-4DCE-2A0F-01E4-5E84FBB3D3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C28CBC-9D8B-04C8-BF80-374E43D142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58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11047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09342-6D38-0094-9DAD-C37476757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D1E4A9-95C7-5566-532C-949723F34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C4F5AD-4B41-8460-5412-69942D615F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840365-9543-9964-4AE0-9C4BA870F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27436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64C5F-B2DC-4C3E-DE04-A1F5E34C0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F6CE15-CE07-27C3-F78F-781B5C747C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39585C-AB09-09A9-BCE5-8ACC15CC03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606D1A-EEEB-ACCC-D53E-81084DBD9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29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351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963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97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F64B8-9DC2-FAD1-4B34-E24AB30D3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785109-976E-1918-95B0-E300D1C782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25EA14-5441-F9DF-08DC-4C07B5DFA5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22831E-4E08-00F6-AD7D-36EE1ED276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56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90DB4-7910-FDCB-5CBF-CADABF7C6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CEECD4-01D7-4224-D8E1-2E4B74C75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C7E449-C9A6-F717-8AFA-3CF4164DE8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0888A7-E24C-13B5-7C20-B85C3629B3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07C78-CC67-472E-B020-7353A5064451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888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787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025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515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687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50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231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61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40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297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097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912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0470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rishtimes.com/news/politics/is-it-time-to-revisit-the-idea-of-a-federal-ireland-1.1998276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doi.org/10.13140/RG.2.2.27320.03847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-dem.net/documents/61/v-dem-dr__2025_lowres_v2.pdf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-dem.net/documents/61/v-dem-dr__2025_lowres_v2.pdf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-dem.net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016/j.ssresearch.2022.102778" TargetMode="External"/><Relationship Id="rId4" Type="http://schemas.microsoft.com/office/2007/relationships/hdphoto" Target="../media/hdphoto3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111/j.1540-5907.2005.00138.x" TargetMode="External"/><Relationship Id="rId4" Type="http://schemas.microsoft.com/office/2007/relationships/hdphoto" Target="../media/hdphoto4.wdp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ssets.gov.ie/static/documents/a-guide-to-irelands-pr-stv-voting-system.pdf" TargetMode="External"/><Relationship Id="rId4" Type="http://schemas.microsoft.com/office/2007/relationships/hdphoto" Target="../media/hdphoto5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orldpopulationreview.com/country-rankings/countries-with-proportional-representation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lse.ac.uk/europpblog/2025/03/05/trading-vetoes-for-money-how-hungary-holds-eu-foreign-policy-hostage/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38903" y="1146944"/>
            <a:ext cx="9914193" cy="2387600"/>
          </a:xfrm>
        </p:spPr>
        <p:txBody>
          <a:bodyPr>
            <a:normAutofit fontScale="90000"/>
          </a:bodyPr>
          <a:lstStyle/>
          <a:p>
            <a:r>
              <a:rPr lang="de-DE" dirty="0" err="1"/>
              <a:t>Comparing</a:t>
            </a:r>
            <a:r>
              <a:rPr lang="de-DE" dirty="0"/>
              <a:t> Political Democracies: </a:t>
            </a:r>
            <a:br>
              <a:rPr lang="de-DE" dirty="0"/>
            </a:br>
            <a:r>
              <a:rPr lang="de-DE" dirty="0" err="1"/>
              <a:t>What</a:t>
            </a:r>
            <a:r>
              <a:rPr lang="de-DE" dirty="0"/>
              <a:t> &amp; </a:t>
            </a:r>
            <a:r>
              <a:rPr lang="de-DE" dirty="0" err="1"/>
              <a:t>Why</a:t>
            </a:r>
            <a:r>
              <a:rPr lang="de-DE" dirty="0"/>
              <a:t>?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fr-BE" dirty="0">
              <a:latin typeface="Aptos Display"/>
            </a:endParaRPr>
          </a:p>
          <a:p>
            <a:r>
              <a:rPr lang="fr-BE" dirty="0">
                <a:latin typeface="Aptos Display"/>
              </a:rPr>
              <a:t>POL1036: Comparative </a:t>
            </a:r>
            <a:r>
              <a:rPr lang="fr-BE" dirty="0" err="1">
                <a:latin typeface="Aptos Display"/>
              </a:rPr>
              <a:t>European</a:t>
            </a:r>
            <a:r>
              <a:rPr lang="fr-BE" dirty="0">
                <a:latin typeface="Aptos Display"/>
              </a:rPr>
              <a:t> </a:t>
            </a:r>
            <a:r>
              <a:rPr lang="fr-BE" dirty="0" err="1">
                <a:latin typeface="Aptos Display"/>
              </a:rPr>
              <a:t>Politics</a:t>
            </a:r>
            <a:r>
              <a:rPr lang="fr-BE" dirty="0"/>
              <a:t> – Lecture 2 - 19/1/2026</a:t>
            </a:r>
            <a:endParaRPr lang="de-DE" dirty="0">
              <a:solidFill>
                <a:srgbClr val="000000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3B4A8-B04A-7F12-663F-10BDDBE2A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C5ACD-D8E8-4111-B7D2-00FF7F97A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Variety in Europe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0C2CA-E99F-E88E-81F8-E79A6472E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3139"/>
            <a:ext cx="10515600" cy="53501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dirty="0"/>
              <a:t>Party systems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3600" dirty="0"/>
              <a:t>Executive Majority</a:t>
            </a:r>
          </a:p>
          <a:p>
            <a:pPr>
              <a:buFont typeface="Arial"/>
              <a:buChar char="•"/>
            </a:pPr>
            <a:r>
              <a:rPr lang="en-US" sz="3600" dirty="0"/>
              <a:t>Electoral Systems</a:t>
            </a:r>
            <a:endParaRPr lang="en-US" dirty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400" dirty="0"/>
              <a:t>Majoritarian             Mixed System                 Proportional</a:t>
            </a:r>
          </a:p>
          <a:p>
            <a:pPr>
              <a:buFont typeface="Arial"/>
              <a:buChar char="•"/>
            </a:pP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34DF6FC-9263-8D68-3550-6DC98C0417A6}"/>
              </a:ext>
            </a:extLst>
          </p:cNvPr>
          <p:cNvCxnSpPr>
            <a:cxnSpLocks/>
          </p:cNvCxnSpPr>
          <p:nvPr/>
        </p:nvCxnSpPr>
        <p:spPr>
          <a:xfrm>
            <a:off x="1173892" y="3418702"/>
            <a:ext cx="9844216" cy="30891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PPT - Electoral System PowerPoint Presentation, free download - ID:2990385">
            <a:extLst>
              <a:ext uri="{FF2B5EF4-FFF2-40B4-BE49-F238E27FC236}">
                <a16:creationId xmlns:a16="http://schemas.microsoft.com/office/drawing/2014/main" id="{2CA616BB-3BF3-D17E-8D5D-72F608D9A6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603" b="5528"/>
          <a:stretch>
            <a:fillRect/>
          </a:stretch>
        </p:blipFill>
        <p:spPr>
          <a:xfrm>
            <a:off x="3547982" y="3918277"/>
            <a:ext cx="5110412" cy="28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87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7649B-72EC-DF28-7410-536C4D0B8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22D7F-8547-657A-42D7-49E1CF180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Variety in Europe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EE350-0573-A9AA-8082-DB78F608C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3139"/>
            <a:ext cx="10515600" cy="53501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dirty="0"/>
              <a:t>Party systems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3600" dirty="0"/>
              <a:t>Executive Majority</a:t>
            </a:r>
          </a:p>
          <a:p>
            <a:pPr>
              <a:buFont typeface="Arial"/>
              <a:buChar char="•"/>
            </a:pPr>
            <a:r>
              <a:rPr lang="en-US" sz="3600" dirty="0"/>
              <a:t>Party systems</a:t>
            </a:r>
          </a:p>
          <a:p>
            <a:pPr>
              <a:buFont typeface="Arial"/>
              <a:buChar char="•"/>
            </a:pPr>
            <a:r>
              <a:rPr lang="en-US" sz="3600" dirty="0"/>
              <a:t>State structure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400" dirty="0">
                <a:ea typeface="+mn-lt"/>
                <a:cs typeface="+mn-lt"/>
              </a:rPr>
              <a:t>Federal</a:t>
            </a:r>
            <a:r>
              <a:rPr lang="en-US" dirty="0">
                <a:ea typeface="+mn-lt"/>
                <a:cs typeface="+mn-lt"/>
              </a:rPr>
              <a:t> </a:t>
            </a:r>
            <a:r>
              <a:rPr lang="en-US" sz="2400" dirty="0">
                <a:ea typeface="+mn-lt"/>
                <a:cs typeface="+mn-lt"/>
              </a:rPr>
              <a:t>             Quasi-Federal               Centralized</a:t>
            </a:r>
          </a:p>
          <a:p>
            <a:pPr marL="0" indent="0">
              <a:buNone/>
            </a:pPr>
            <a:r>
              <a:rPr lang="en-US" sz="2400" i="1" dirty="0">
                <a:ea typeface="+mn-lt"/>
                <a:cs typeface="+mn-lt"/>
              </a:rPr>
              <a:t>DE, BE              SP           IE, UK (but devolution)</a:t>
            </a:r>
          </a:p>
          <a:p>
            <a:pPr marL="0" indent="0">
              <a:buNone/>
            </a:pPr>
            <a:endParaRPr lang="en-US" sz="2400" i="1" dirty="0"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en-US" sz="3600" b="1" dirty="0">
                <a:ea typeface="+mn-lt"/>
                <a:cs typeface="+mn-lt"/>
              </a:rPr>
              <a:t>Depends on level and constitutional protection of state autonomy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CE9AE60-DC94-43FD-A0AD-CDFB29F5A2D3}"/>
              </a:ext>
            </a:extLst>
          </p:cNvPr>
          <p:cNvCxnSpPr>
            <a:cxnSpLocks/>
          </p:cNvCxnSpPr>
          <p:nvPr/>
        </p:nvCxnSpPr>
        <p:spPr>
          <a:xfrm>
            <a:off x="1173891" y="3985053"/>
            <a:ext cx="9844216" cy="30891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12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1EB0A-A99F-84ED-4167-8DFE400C2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21353-6564-62B4-D817-276BA9AEA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66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Irish Unification: Towards a Federal State?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3DD631-45CB-B44B-517B-3194110D8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3080" y="1348946"/>
            <a:ext cx="6496139" cy="50559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C41A53-08B5-8771-60E6-6096DE2A83BC}"/>
              </a:ext>
            </a:extLst>
          </p:cNvPr>
          <p:cNvSpPr txBox="1"/>
          <p:nvPr/>
        </p:nvSpPr>
        <p:spPr>
          <a:xfrm>
            <a:off x="947352" y="6404919"/>
            <a:ext cx="1029729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4"/>
              </a:rPr>
              <a:t>https://www.irishtimes.com/news/politics/is-it-time-to-revisit-the-idea-of-a-federal-ireland-1.1998276</a:t>
            </a:r>
            <a:endParaRPr lang="en-US" dirty="0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930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ABEE6-45F2-24A6-80BE-0FC0183D4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E03AF-CEC2-C6B8-C50B-BC584FB6B4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63736"/>
            <a:ext cx="9144000" cy="1726588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7200" dirty="0">
                <a:ea typeface="+mj-lt"/>
                <a:cs typeface="+mj-lt"/>
              </a:rPr>
              <a:t>The Problems of </a:t>
            </a:r>
            <a:br>
              <a:rPr lang="en-US" sz="7200" dirty="0">
                <a:ea typeface="+mj-lt"/>
                <a:cs typeface="+mj-lt"/>
              </a:rPr>
            </a:br>
            <a:r>
              <a:rPr lang="en-US" sz="7200" dirty="0">
                <a:ea typeface="+mj-lt"/>
                <a:cs typeface="+mj-lt"/>
              </a:rPr>
              <a:t>Comparative Politics</a:t>
            </a:r>
            <a:endParaRPr lang="en-US" sz="7200"/>
          </a:p>
        </p:txBody>
      </p:sp>
    </p:spTree>
    <p:extLst>
      <p:ext uri="{BB962C8B-B14F-4D97-AF65-F5344CB8AC3E}">
        <p14:creationId xmlns:p14="http://schemas.microsoft.com/office/powerpoint/2010/main" val="368920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A74C6-925C-3576-5D39-2309CAEE9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9B986-E4E6-E5E8-A4F9-619240ABBE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34013"/>
            <a:ext cx="5181600" cy="48429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Classical/Traditional</a:t>
            </a:r>
          </a:p>
          <a:p>
            <a:endParaRPr lang="en-US" b="1" dirty="0"/>
          </a:p>
          <a:p>
            <a:r>
              <a:rPr lang="en-US" sz="3200" dirty="0"/>
              <a:t>Normative</a:t>
            </a:r>
          </a:p>
          <a:p>
            <a:r>
              <a:rPr lang="en-US" sz="3200" dirty="0"/>
              <a:t>No rules</a:t>
            </a:r>
          </a:p>
          <a:p>
            <a:r>
              <a:rPr lang="en-US" sz="3200" dirty="0"/>
              <a:t>Speculative</a:t>
            </a:r>
          </a:p>
          <a:p>
            <a:r>
              <a:rPr lang="en-US" sz="3200" dirty="0"/>
              <a:t>Unsystematic</a:t>
            </a:r>
          </a:p>
          <a:p>
            <a:r>
              <a:rPr lang="en-US" sz="3200" dirty="0"/>
              <a:t>Focused on </a:t>
            </a:r>
            <a:r>
              <a:rPr lang="en-US" sz="3200" i="1" dirty="0"/>
              <a:t>Polities</a:t>
            </a:r>
          </a:p>
          <a:p>
            <a:r>
              <a:rPr lang="en-US" sz="3200" dirty="0"/>
              <a:t>Method of Agreement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574A9-7532-FEE0-1147-432F351021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15652"/>
            <a:ext cx="5723262" cy="48613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Modernist</a:t>
            </a:r>
          </a:p>
          <a:p>
            <a:endParaRPr lang="en-US" b="1" dirty="0"/>
          </a:p>
          <a:p>
            <a:r>
              <a:rPr lang="en-US" sz="3200" dirty="0"/>
              <a:t>Value-Free</a:t>
            </a:r>
          </a:p>
          <a:p>
            <a:r>
              <a:rPr lang="en-US" sz="3200" dirty="0"/>
              <a:t>Specific rules</a:t>
            </a:r>
          </a:p>
          <a:p>
            <a:r>
              <a:rPr lang="en-US" sz="3200" dirty="0"/>
              <a:t>Grounded in facts</a:t>
            </a:r>
          </a:p>
          <a:p>
            <a:r>
              <a:rPr lang="en-US" sz="3200" dirty="0"/>
              <a:t>Systematic</a:t>
            </a:r>
          </a:p>
          <a:p>
            <a:r>
              <a:rPr lang="en-US" sz="3200" dirty="0"/>
              <a:t>Focused on </a:t>
            </a:r>
            <a:r>
              <a:rPr lang="en-US" sz="3200" i="1" dirty="0"/>
              <a:t>Politics &amp; Policies</a:t>
            </a:r>
          </a:p>
          <a:p>
            <a:r>
              <a:rPr lang="en-US" sz="3200" dirty="0"/>
              <a:t>Method of Difference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163157B-8E2D-63D2-51EC-F95C430D84D5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Recap: Classical vs. Modernist Approaches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863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CFF85-1361-5B5B-7442-26B1C83C2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C959B7E-2BA4-37CF-35B9-A01AD577BAA4}"/>
              </a:ext>
            </a:extLst>
          </p:cNvPr>
          <p:cNvSpPr txBox="1">
            <a:spLocks/>
          </p:cNvSpPr>
          <p:nvPr/>
        </p:nvSpPr>
        <p:spPr>
          <a:xfrm>
            <a:off x="543232" y="-3585"/>
            <a:ext cx="110932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Recap: Inconsistent typologies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8E1A6C-7992-3C87-502C-1638FBBBA8A3}"/>
              </a:ext>
            </a:extLst>
          </p:cNvPr>
          <p:cNvSpPr txBox="1"/>
          <p:nvPr/>
        </p:nvSpPr>
        <p:spPr>
          <a:xfrm>
            <a:off x="823451" y="1610033"/>
            <a:ext cx="6833418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i="1" dirty="0">
                <a:latin typeface="Aptos Display"/>
                <a:ea typeface="Noto Serif"/>
                <a:cs typeface="Noto Serif"/>
              </a:rPr>
              <a:t>The Politics (350 BC)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Aptos Display"/>
                <a:ea typeface="Noto Serif"/>
                <a:cs typeface="Noto Serif"/>
              </a:rPr>
              <a:t>150 constitutions of Greek city-states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Aptos Display"/>
                <a:ea typeface="Noto Serif"/>
                <a:cs typeface="Noto Serif"/>
              </a:rPr>
              <a:t>Typology of political systems (#rulers)</a:t>
            </a:r>
          </a:p>
          <a:p>
            <a:pPr marL="457200" indent="-457200">
              <a:buFont typeface="Arial"/>
              <a:buChar char="•"/>
            </a:pPr>
            <a:endParaRPr lang="en-US" sz="3200" dirty="0">
              <a:latin typeface="Aptos Display"/>
              <a:ea typeface="Noto Serif"/>
              <a:cs typeface="Noto Serif"/>
            </a:endParaRPr>
          </a:p>
          <a:p>
            <a:endParaRPr lang="en-US" sz="3200" dirty="0">
              <a:latin typeface="Aptos Display"/>
              <a:ea typeface="Noto Serif"/>
              <a:cs typeface="Noto Serif"/>
            </a:endParaRPr>
          </a:p>
          <a:p>
            <a:endParaRPr lang="en-US" sz="3200" dirty="0">
              <a:latin typeface="Aptos Display"/>
              <a:ea typeface="Noto Serif"/>
              <a:cs typeface="Noto Serif"/>
            </a:endParaRPr>
          </a:p>
          <a:p>
            <a:pPr marL="457200" lvl="1"/>
            <a:endParaRPr lang="en-US" sz="3200" dirty="0">
              <a:latin typeface="Aptos Display"/>
              <a:ea typeface="Noto Serif"/>
              <a:cs typeface="Noto Serif"/>
            </a:endParaRPr>
          </a:p>
          <a:p>
            <a:pPr marL="457200" indent="-457200">
              <a:buFont typeface="Arial"/>
              <a:buChar char="•"/>
            </a:pPr>
            <a:endParaRPr lang="en-US" sz="3200" dirty="0">
              <a:latin typeface="Aptos Display"/>
              <a:ea typeface="Noto Serif"/>
              <a:cs typeface="Noto Serif"/>
            </a:endParaRPr>
          </a:p>
        </p:txBody>
      </p:sp>
      <p:pic>
        <p:nvPicPr>
          <p:cNvPr id="2" name="Picture 1" descr="The Politics by Aristotle | Goodreads">
            <a:extLst>
              <a:ext uri="{FF2B5EF4-FFF2-40B4-BE49-F238E27FC236}">
                <a16:creationId xmlns:a16="http://schemas.microsoft.com/office/drawing/2014/main" id="{D6B9E1D4-126A-CB77-A5A5-CFC27E802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023" y="1322439"/>
            <a:ext cx="3335341" cy="5356121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7CE187F-F07C-3285-BACA-85AB762BB981}"/>
              </a:ext>
            </a:extLst>
          </p:cNvPr>
          <p:cNvGraphicFramePr>
            <a:graphicFrameLocks noGrp="1"/>
          </p:cNvGraphicFramePr>
          <p:nvPr/>
        </p:nvGraphicFramePr>
        <p:xfrm>
          <a:off x="818359" y="3166526"/>
          <a:ext cx="6753438" cy="1828800"/>
        </p:xfrm>
        <a:graphic>
          <a:graphicData uri="http://schemas.openxmlformats.org/drawingml/2006/table">
            <a:tbl>
              <a:tblPr firstRow="1">
                <a:tableStyleId>{2D5ABB26-0587-4C30-8999-92F81FD0307C}</a:tableStyleId>
              </a:tblPr>
              <a:tblGrid>
                <a:gridCol w="2251146">
                  <a:extLst>
                    <a:ext uri="{9D8B030D-6E8A-4147-A177-3AD203B41FA5}">
                      <a16:colId xmlns:a16="http://schemas.microsoft.com/office/drawing/2014/main" val="4043214940"/>
                    </a:ext>
                  </a:extLst>
                </a:gridCol>
                <a:gridCol w="2251146">
                  <a:extLst>
                    <a:ext uri="{9D8B030D-6E8A-4147-A177-3AD203B41FA5}">
                      <a16:colId xmlns:a16="http://schemas.microsoft.com/office/drawing/2014/main" val="3238828905"/>
                    </a:ext>
                  </a:extLst>
                </a:gridCol>
                <a:gridCol w="2251146">
                  <a:extLst>
                    <a:ext uri="{9D8B030D-6E8A-4147-A177-3AD203B41FA5}">
                      <a16:colId xmlns:a16="http://schemas.microsoft.com/office/drawing/2014/main" val="12781234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#Rulers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Good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Bad/Perverted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984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Royalty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Tyranny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896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>
                          <a:solidFill>
                            <a:schemeClr val="tx1"/>
                          </a:solidFill>
                        </a:rPr>
                        <a:t>few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Aristocracy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Oligarchy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366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>
                          <a:solidFill>
                            <a:schemeClr val="tx1"/>
                          </a:solidFill>
                        </a:rPr>
                        <a:t>many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Polity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Democracy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3972617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EC012BB-EB70-B235-FCD0-D29E15ED1D2B}"/>
              </a:ext>
            </a:extLst>
          </p:cNvPr>
          <p:cNvSpPr txBox="1"/>
          <p:nvPr/>
        </p:nvSpPr>
        <p:spPr>
          <a:xfrm>
            <a:off x="819509" y="5312434"/>
            <a:ext cx="6096000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lvl="0" indent="-457200" rtl="0">
              <a:buFont typeface="Arial,Sans-Serif"/>
              <a:buChar char="•"/>
            </a:pPr>
            <a:r>
              <a:rPr lang="en-US" sz="3200" b="1" baseline="0">
                <a:solidFill>
                  <a:srgbClr val="FFFFFF"/>
                </a:solidFill>
                <a:latin typeface="Aptos Display"/>
                <a:ea typeface="Arial"/>
                <a:cs typeface="Arial"/>
              </a:rPr>
              <a:t>Normative: </a:t>
            </a:r>
            <a:r>
              <a:rPr lang="en-US" sz="3200" baseline="0">
                <a:solidFill>
                  <a:srgbClr val="FFFFFF"/>
                </a:solidFill>
                <a:latin typeface="Aptos Display"/>
                <a:ea typeface="Arial"/>
                <a:cs typeface="Arial"/>
              </a:rPr>
              <a:t>"The ideal-state"</a:t>
            </a:r>
            <a:r>
              <a:rPr lang="en-US" sz="3200">
                <a:latin typeface="Aptos Display"/>
                <a:ea typeface="Arial"/>
                <a:cs typeface="Arial"/>
              </a:rPr>
              <a:t>​</a:t>
            </a:r>
          </a:p>
          <a:p>
            <a:pPr rtl="0"/>
            <a:r>
              <a:rPr lang="en-US" sz="3200" baseline="0">
                <a:solidFill>
                  <a:srgbClr val="FFFFFF"/>
                </a:solidFill>
                <a:latin typeface="Aptos Display"/>
                <a:ea typeface="Arial"/>
                <a:cs typeface="Arial"/>
              </a:rPr>
              <a:t>  +speculative &amp; ethno-centric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09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DE582-ADF0-1AAF-0033-9FAB394EF2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89018"/>
            <a:ext cx="10515599" cy="498794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Regime Downfall: Did not take into account historical differences</a:t>
            </a:r>
          </a:p>
          <a:p>
            <a:r>
              <a:rPr lang="en-US" dirty="0"/>
              <a:t>Different, inconsistent and normative typologies</a:t>
            </a:r>
          </a:p>
          <a:p>
            <a:r>
              <a:rPr lang="en-US" dirty="0" err="1"/>
              <a:t>f.i</a:t>
            </a:r>
            <a:r>
              <a:rPr lang="en-US" dirty="0"/>
              <a:t>. Montesquieu's </a:t>
            </a:r>
            <a:r>
              <a:rPr lang="en-US" i="1" dirty="0"/>
              <a:t>Spirit of the Laws </a:t>
            </a:r>
            <a:r>
              <a:rPr lang="en-US" dirty="0"/>
              <a:t>(1748):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BB21432-0A31-85B0-F283-F4B15FED6D7D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Recap: Inconsistent typologies</a:t>
            </a:r>
            <a:endParaRPr lang="en-US" sz="3200" dirty="0">
              <a:solidFill>
                <a:srgbClr val="000000"/>
              </a:solidFill>
            </a:endParaRPr>
          </a:p>
        </p:txBody>
      </p:sp>
      <p:pic>
        <p:nvPicPr>
          <p:cNvPr id="7" name="Picture 6" descr="Montesquieu - Spirit of Laws — Parisology">
            <a:extLst>
              <a:ext uri="{FF2B5EF4-FFF2-40B4-BE49-F238E27FC236}">
                <a16:creationId xmlns:a16="http://schemas.microsoft.com/office/drawing/2014/main" id="{0A4E5907-FCCE-8323-FAA4-ADBDC8AA5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0945" y="2423556"/>
            <a:ext cx="4069277" cy="41187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DBE32F-6DAF-CDF5-986C-E5D0B9F03A2A}"/>
              </a:ext>
            </a:extLst>
          </p:cNvPr>
          <p:cNvSpPr txBox="1"/>
          <p:nvPr/>
        </p:nvSpPr>
        <p:spPr>
          <a:xfrm>
            <a:off x="3266465" y="2829283"/>
            <a:ext cx="158513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/>
              <a:t>Monarchy</a:t>
            </a:r>
          </a:p>
          <a:p>
            <a:pPr algn="ctr"/>
            <a:r>
              <a:rPr lang="en-US" sz="2400" dirty="0"/>
              <a:t>One ruler, fixed laws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446C98-C3AD-528C-BA47-57E7DE1B9DB3}"/>
              </a:ext>
            </a:extLst>
          </p:cNvPr>
          <p:cNvSpPr txBox="1"/>
          <p:nvPr/>
        </p:nvSpPr>
        <p:spPr>
          <a:xfrm>
            <a:off x="5456009" y="5337131"/>
            <a:ext cx="197095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/>
              <a:t>Republic</a:t>
            </a:r>
          </a:p>
          <a:p>
            <a:pPr algn="ctr"/>
            <a:r>
              <a:rPr lang="en-US" sz="2400" dirty="0"/>
              <a:t>Many rulers, </a:t>
            </a:r>
          </a:p>
          <a:p>
            <a:pPr algn="ctr"/>
            <a:r>
              <a:rPr lang="en-US" sz="2400" dirty="0"/>
              <a:t>fixed laws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FBFAC3-1D63-B905-2CA8-B2439BC13F8B}"/>
              </a:ext>
            </a:extLst>
          </p:cNvPr>
          <p:cNvSpPr txBox="1"/>
          <p:nvPr/>
        </p:nvSpPr>
        <p:spPr>
          <a:xfrm>
            <a:off x="835781" y="5337130"/>
            <a:ext cx="197095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/>
              <a:t>Despotism</a:t>
            </a:r>
          </a:p>
          <a:p>
            <a:pPr algn="ctr"/>
            <a:r>
              <a:rPr lang="en-US" sz="2400" dirty="0"/>
              <a:t>One ruler, </a:t>
            </a:r>
          </a:p>
          <a:p>
            <a:pPr algn="ctr"/>
            <a:r>
              <a:rPr lang="en-US" sz="2400" dirty="0"/>
              <a:t>fear</a:t>
            </a:r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D3270BA-15DD-32A2-73AB-AF0E62F2E25B}"/>
              </a:ext>
            </a:extLst>
          </p:cNvPr>
          <p:cNvCxnSpPr/>
          <p:nvPr/>
        </p:nvCxnSpPr>
        <p:spPr>
          <a:xfrm>
            <a:off x="4880658" y="3906455"/>
            <a:ext cx="1292506" cy="129250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B32CF16-D4DB-4DC1-11F2-C5CDF566542D}"/>
              </a:ext>
            </a:extLst>
          </p:cNvPr>
          <p:cNvSpPr txBox="1"/>
          <p:nvPr/>
        </p:nvSpPr>
        <p:spPr>
          <a:xfrm rot="2700000">
            <a:off x="4935148" y="4086007"/>
            <a:ext cx="158513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i="1" dirty="0"/>
              <a:t>#Rulers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F7A72C-D3C2-67E5-1427-09FB5D4331F6}"/>
              </a:ext>
            </a:extLst>
          </p:cNvPr>
          <p:cNvSpPr txBox="1"/>
          <p:nvPr/>
        </p:nvSpPr>
        <p:spPr>
          <a:xfrm rot="18720000">
            <a:off x="1597781" y="4134234"/>
            <a:ext cx="158513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i="1" dirty="0"/>
              <a:t>Rule</a:t>
            </a:r>
            <a:endParaRPr 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DF94E9B-B899-2275-6874-CD0CF32B6076}"/>
              </a:ext>
            </a:extLst>
          </p:cNvPr>
          <p:cNvCxnSpPr/>
          <p:nvPr/>
        </p:nvCxnSpPr>
        <p:spPr>
          <a:xfrm flipH="1">
            <a:off x="1996633" y="3906455"/>
            <a:ext cx="1176759" cy="129250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35B2663-53BE-004D-6940-D000CEAFC29E}"/>
              </a:ext>
            </a:extLst>
          </p:cNvPr>
          <p:cNvCxnSpPr>
            <a:cxnSpLocks/>
          </p:cNvCxnSpPr>
          <p:nvPr/>
        </p:nvCxnSpPr>
        <p:spPr>
          <a:xfrm>
            <a:off x="2700760" y="6221391"/>
            <a:ext cx="2720049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6B7B4A6-BFE5-67C1-F9F0-31E0F6F2D19C}"/>
              </a:ext>
            </a:extLst>
          </p:cNvPr>
          <p:cNvSpPr txBox="1"/>
          <p:nvPr/>
        </p:nvSpPr>
        <p:spPr>
          <a:xfrm>
            <a:off x="2755249" y="5716107"/>
            <a:ext cx="261720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i="1" dirty="0"/>
              <a:t>#Rulers AND Rule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9456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AD4FE-F198-1B56-254D-F521A9877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04945B9-9E29-0EC9-2E66-BB873B32CF44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Recap: Evolutionist Models</a:t>
            </a:r>
            <a:endParaRPr lang="en-US" dirty="0"/>
          </a:p>
        </p:txBody>
      </p:sp>
      <p:pic>
        <p:nvPicPr>
          <p:cNvPr id="8" name="Picture 7" descr="Marx's Materialist Conception of Human Social History | Download ...">
            <a:extLst>
              <a:ext uri="{FF2B5EF4-FFF2-40B4-BE49-F238E27FC236}">
                <a16:creationId xmlns:a16="http://schemas.microsoft.com/office/drawing/2014/main" id="{4E62CCBE-5037-690F-790A-852E10F07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322" y="1298495"/>
            <a:ext cx="10345357" cy="42540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CDCD09-8D65-3C1E-B321-4344501AA878}"/>
              </a:ext>
            </a:extLst>
          </p:cNvPr>
          <p:cNvSpPr txBox="1"/>
          <p:nvPr/>
        </p:nvSpPr>
        <p:spPr>
          <a:xfrm>
            <a:off x="3048000" y="5811762"/>
            <a:ext cx="60960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Carter, Scott. (2017). Karl Marx and the Marxist School. </a:t>
            </a:r>
            <a:r>
              <a:rPr lang="en-US" dirty="0">
                <a:ea typeface="+mn-lt"/>
                <a:cs typeface="+mn-lt"/>
                <a:hlinkClick r:id="rId4"/>
              </a:rPr>
              <a:t>https://doi.org/10.13140/RG.2.2.27320.03847</a:t>
            </a:r>
            <a:r>
              <a:rPr lang="en-US" dirty="0">
                <a:ea typeface="+mn-lt"/>
                <a:cs typeface="+mn-lt"/>
              </a:rPr>
              <a:t> </a:t>
            </a:r>
          </a:p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2F04FE-CBA1-E5A7-8B96-C1808557ACFA}"/>
              </a:ext>
            </a:extLst>
          </p:cNvPr>
          <p:cNvSpPr txBox="1"/>
          <p:nvPr/>
        </p:nvSpPr>
        <p:spPr>
          <a:xfrm>
            <a:off x="5117910" y="4264925"/>
            <a:ext cx="18538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Ancient Society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859165-648B-06F5-2753-2065904FD667}"/>
              </a:ext>
            </a:extLst>
          </p:cNvPr>
          <p:cNvSpPr txBox="1"/>
          <p:nvPr/>
        </p:nvSpPr>
        <p:spPr>
          <a:xfrm>
            <a:off x="6565710" y="3245749"/>
            <a:ext cx="18538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Feudal Society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BA5F37-3EEA-D1CB-B821-984BCBC4577F}"/>
              </a:ext>
            </a:extLst>
          </p:cNvPr>
          <p:cNvSpPr txBox="1"/>
          <p:nvPr/>
        </p:nvSpPr>
        <p:spPr>
          <a:xfrm>
            <a:off x="8080185" y="2217049"/>
            <a:ext cx="23110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Capitalist Society</a:t>
            </a:r>
          </a:p>
        </p:txBody>
      </p:sp>
    </p:spTree>
    <p:extLst>
      <p:ext uri="{BB962C8B-B14F-4D97-AF65-F5344CB8AC3E}">
        <p14:creationId xmlns:p14="http://schemas.microsoft.com/office/powerpoint/2010/main" val="4237205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C3C1F-295B-41C8-3533-F800E9612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A3E506D-8C4A-DD21-EA9C-5C5C9E874848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Recap: Frameworks grounded in reality &amp; methodological rigor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98B8A41-1F7D-C2BA-E107-5A0421DCBE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3391" y="1254730"/>
            <a:ext cx="1050856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3200" dirty="0"/>
              <a:t>Cross-national data on party systems X social divisions to explain voting behavior</a:t>
            </a:r>
          </a:p>
          <a:p>
            <a:pPr marL="0" indent="0">
              <a:buNone/>
            </a:pPr>
            <a:endParaRPr lang="en-US" dirty="0"/>
          </a:p>
          <a:p>
            <a:pPr>
              <a:buAutoNum type="arabicPeriod"/>
            </a:pPr>
            <a:endParaRPr lang="en-US" dirty="0"/>
          </a:p>
          <a:p>
            <a:pPr>
              <a:buAutoNum type="arabicPeriod"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E0A5D9-7242-9B61-A5AB-FEBFBA538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0063" y="2290763"/>
            <a:ext cx="3571875" cy="43529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BCB9EC-50D9-F5A7-89E0-D61CF3344F3B}"/>
              </a:ext>
            </a:extLst>
          </p:cNvPr>
          <p:cNvSpPr txBox="1"/>
          <p:nvPr/>
        </p:nvSpPr>
        <p:spPr>
          <a:xfrm>
            <a:off x="4636848" y="3072921"/>
            <a:ext cx="10020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Owner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0D1721-5144-9A58-822E-8504724C8B8D}"/>
              </a:ext>
            </a:extLst>
          </p:cNvPr>
          <p:cNvSpPr txBox="1"/>
          <p:nvPr/>
        </p:nvSpPr>
        <p:spPr>
          <a:xfrm>
            <a:off x="6598998" y="3072921"/>
            <a:ext cx="10020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Worker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20745-AA8D-7B28-05DC-530D6ECA6C4B}"/>
              </a:ext>
            </a:extLst>
          </p:cNvPr>
          <p:cNvSpPr txBox="1"/>
          <p:nvPr/>
        </p:nvSpPr>
        <p:spPr>
          <a:xfrm>
            <a:off x="4665423" y="4139721"/>
            <a:ext cx="10020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Church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F3C26A-0D1F-4298-FB1A-475D14CE9943}"/>
              </a:ext>
            </a:extLst>
          </p:cNvPr>
          <p:cNvSpPr txBox="1"/>
          <p:nvPr/>
        </p:nvSpPr>
        <p:spPr>
          <a:xfrm>
            <a:off x="6627573" y="4139721"/>
            <a:ext cx="10020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State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E10B8B-B290-170C-64F4-5828CD91DACF}"/>
              </a:ext>
            </a:extLst>
          </p:cNvPr>
          <p:cNvSpPr txBox="1"/>
          <p:nvPr/>
        </p:nvSpPr>
        <p:spPr>
          <a:xfrm>
            <a:off x="4655898" y="5225571"/>
            <a:ext cx="10020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Industry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38AE94-2B11-081F-97A8-2C1FEC3F5C28}"/>
              </a:ext>
            </a:extLst>
          </p:cNvPr>
          <p:cNvSpPr txBox="1"/>
          <p:nvPr/>
        </p:nvSpPr>
        <p:spPr>
          <a:xfrm>
            <a:off x="6618048" y="5225571"/>
            <a:ext cx="10020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Rural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B953F8-C8EB-EDC4-E1FE-5F85081475AD}"/>
              </a:ext>
            </a:extLst>
          </p:cNvPr>
          <p:cNvSpPr txBox="1"/>
          <p:nvPr/>
        </p:nvSpPr>
        <p:spPr>
          <a:xfrm>
            <a:off x="4636848" y="6339996"/>
            <a:ext cx="10020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Centre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F98C07-6E51-D6D3-4513-C116E3E2AED9}"/>
              </a:ext>
            </a:extLst>
          </p:cNvPr>
          <p:cNvSpPr txBox="1"/>
          <p:nvPr/>
        </p:nvSpPr>
        <p:spPr>
          <a:xfrm>
            <a:off x="6503748" y="6339996"/>
            <a:ext cx="118305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Periphery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B629414-1FD8-F969-D653-0C82C5E6AA75}"/>
              </a:ext>
            </a:extLst>
          </p:cNvPr>
          <p:cNvSpPr/>
          <p:nvPr/>
        </p:nvSpPr>
        <p:spPr>
          <a:xfrm>
            <a:off x="6602651" y="5582432"/>
            <a:ext cx="877343" cy="7639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36651BA-F2EA-22DF-20B0-D025253AB174}"/>
              </a:ext>
            </a:extLst>
          </p:cNvPr>
          <p:cNvSpPr/>
          <p:nvPr/>
        </p:nvSpPr>
        <p:spPr>
          <a:xfrm>
            <a:off x="6926501" y="5839607"/>
            <a:ext cx="229643" cy="24008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F0099F-4061-C217-2651-B6D2FB465F39}"/>
              </a:ext>
            </a:extLst>
          </p:cNvPr>
          <p:cNvSpPr txBox="1"/>
          <p:nvPr/>
        </p:nvSpPr>
        <p:spPr>
          <a:xfrm>
            <a:off x="8218020" y="2752164"/>
            <a:ext cx="209923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Socialist &amp; Communist Parties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F0BA7F-62EB-42EC-B5F1-EBFCF1DCB542}"/>
              </a:ext>
            </a:extLst>
          </p:cNvPr>
          <p:cNvSpPr txBox="1"/>
          <p:nvPr/>
        </p:nvSpPr>
        <p:spPr>
          <a:xfrm>
            <a:off x="1998194" y="3771338"/>
            <a:ext cx="209923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Religious Parties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8D0129-7C54-E155-58CE-F1C6FF540444}"/>
              </a:ext>
            </a:extLst>
          </p:cNvPr>
          <p:cNvSpPr txBox="1"/>
          <p:nvPr/>
        </p:nvSpPr>
        <p:spPr>
          <a:xfrm>
            <a:off x="8218019" y="4933388"/>
            <a:ext cx="209923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Agrarian Parties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9B7048-00CD-726F-41DE-BB7FB3E62753}"/>
              </a:ext>
            </a:extLst>
          </p:cNvPr>
          <p:cNvSpPr txBox="1"/>
          <p:nvPr/>
        </p:nvSpPr>
        <p:spPr>
          <a:xfrm>
            <a:off x="1998194" y="5838263"/>
            <a:ext cx="209923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Ethnic / Linguistic Parties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6D81CE-31A6-CF08-F3FB-F8ED612E7656}"/>
              </a:ext>
            </a:extLst>
          </p:cNvPr>
          <p:cNvSpPr txBox="1"/>
          <p:nvPr/>
        </p:nvSpPr>
        <p:spPr>
          <a:xfrm>
            <a:off x="1998194" y="4761938"/>
            <a:ext cx="209923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Conservative &amp; Liberal Parties</a:t>
            </a:r>
          </a:p>
        </p:txBody>
      </p:sp>
    </p:spTree>
    <p:extLst>
      <p:ext uri="{BB962C8B-B14F-4D97-AF65-F5344CB8AC3E}">
        <p14:creationId xmlns:p14="http://schemas.microsoft.com/office/powerpoint/2010/main" val="3858551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BC035-1349-F6E1-D594-1C1313248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933E3C26-4DEB-6783-B47E-790FC1DA55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88" y="2647950"/>
            <a:ext cx="9182100" cy="329565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572DF6E-E47E-6306-D23C-7C3F472D20C9}"/>
              </a:ext>
            </a:extLst>
          </p:cNvPr>
          <p:cNvSpPr txBox="1"/>
          <p:nvPr/>
        </p:nvSpPr>
        <p:spPr>
          <a:xfrm>
            <a:off x="1504950" y="1171575"/>
            <a:ext cx="9182100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aseline="0" dirty="0">
                <a:solidFill>
                  <a:srgbClr val="FFFFFF"/>
                </a:solidFill>
                <a:latin typeface="Aptos Display"/>
              </a:rPr>
              <a:t>What makes a stable and </a:t>
            </a:r>
            <a:r>
              <a:rPr lang="en-US" sz="3200" dirty="0">
                <a:solidFill>
                  <a:srgbClr val="FFFFFF"/>
                </a:solidFill>
                <a:latin typeface="Aptos Display"/>
              </a:rPr>
              <a:t>successful</a:t>
            </a:r>
            <a:r>
              <a:rPr lang="en-US" sz="3200" baseline="0" dirty="0">
                <a:solidFill>
                  <a:srgbClr val="FFFFFF"/>
                </a:solidFill>
                <a:latin typeface="Aptos Display"/>
              </a:rPr>
              <a:t> </a:t>
            </a:r>
            <a:r>
              <a:rPr lang="en-US" sz="3200" dirty="0">
                <a:solidFill>
                  <a:srgbClr val="FFFFFF"/>
                </a:solidFill>
                <a:latin typeface="Aptos Display"/>
              </a:rPr>
              <a:t>democracy?</a:t>
            </a:r>
            <a:endParaRPr lang="en-US" sz="3200" dirty="0">
              <a:latin typeface="Aptos Display"/>
            </a:endParaRPr>
          </a:p>
          <a:p>
            <a:pPr algn="ctr"/>
            <a:r>
              <a:rPr lang="en-US" sz="3200" dirty="0">
                <a:latin typeface="Aptos Display"/>
              </a:rPr>
              <a:t>Cross-national data on attitudes &amp; political behavior</a:t>
            </a:r>
          </a:p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4E9EB65-A38E-521C-7E0E-74B79E8D33F4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Recap: Frameworks grounded in reality &amp; methodological rigor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88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70E94-787A-3D4E-BAF9-64B5AA4A7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D5C59-7D4F-4D88-63D8-FBDAEBC9D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4468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4400" b="1" dirty="0"/>
              <a:t>Today: </a:t>
            </a:r>
          </a:p>
          <a:p>
            <a:pPr marL="571500" indent="-571500"/>
            <a:r>
              <a:rPr lang="en-US" sz="4400" dirty="0"/>
              <a:t>What do we compare?</a:t>
            </a:r>
          </a:p>
          <a:p>
            <a:pPr marL="571500" indent="-571500"/>
            <a:r>
              <a:rPr lang="en-US" sz="4400" dirty="0"/>
              <a:t>Problematic?</a:t>
            </a:r>
            <a:endParaRPr lang="en-US" dirty="0"/>
          </a:p>
          <a:p>
            <a:pPr marL="571500" indent="-571500"/>
            <a:r>
              <a:rPr lang="en-US" sz="4400" dirty="0"/>
              <a:t>And why does it matter?</a:t>
            </a:r>
          </a:p>
        </p:txBody>
      </p:sp>
    </p:spTree>
    <p:extLst>
      <p:ext uri="{BB962C8B-B14F-4D97-AF65-F5344CB8AC3E}">
        <p14:creationId xmlns:p14="http://schemas.microsoft.com/office/powerpoint/2010/main" val="4246953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2BC95-6694-5FFA-C392-12DC6C540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9CE52E5-27E2-98DA-4E78-FA356D7DE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3391" y="1026130"/>
            <a:ext cx="1050856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en-US" sz="3200" b="1" dirty="0">
                <a:latin typeface="Aptos Display"/>
              </a:rPr>
              <a:t>Input-Output: Easton's Model of a Political System </a:t>
            </a:r>
            <a:endParaRPr lang="en-US" sz="3200" b="1" dirty="0">
              <a:solidFill>
                <a:srgbClr val="000000"/>
              </a:solidFill>
              <a:latin typeface="Aptos Display"/>
            </a:endParaRPr>
          </a:p>
          <a:p>
            <a:pPr algn="ctr">
              <a:buNone/>
            </a:pPr>
            <a:r>
              <a:rPr lang="en-US" sz="3200" b="1" dirty="0">
                <a:latin typeface="Aptos Display"/>
              </a:rPr>
              <a:t>(50s-60s) </a:t>
            </a:r>
            <a:endParaRPr lang="en-US" sz="3200" b="1" dirty="0">
              <a:solidFill>
                <a:srgbClr val="000000"/>
              </a:solidFill>
              <a:latin typeface="Aptos Display"/>
            </a:endParaRPr>
          </a:p>
          <a:p>
            <a:pPr marL="0" indent="0" algn="ctr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>
              <a:buAutoNum type="arabicPeriod"/>
            </a:pPr>
            <a:endParaRPr lang="en-US" dirty="0"/>
          </a:p>
          <a:p>
            <a:pPr>
              <a:buAutoNum type="arabicPeriod"/>
            </a:pPr>
            <a:endParaRPr lang="en-US" dirty="0"/>
          </a:p>
        </p:txBody>
      </p:sp>
      <p:pic>
        <p:nvPicPr>
          <p:cNvPr id="2" name="Picture 1" descr="1. Easton's political system model | Download Scientific Diagram">
            <a:extLst>
              <a:ext uri="{FF2B5EF4-FFF2-40B4-BE49-F238E27FC236}">
                <a16:creationId xmlns:a16="http://schemas.microsoft.com/office/drawing/2014/main" id="{A67F64F7-644E-F912-FEA0-1DC360B30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1" y="2741494"/>
            <a:ext cx="2743198" cy="13750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170973-48CE-A30A-23E7-82D841F879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3500" y="1728788"/>
            <a:ext cx="9515475" cy="477202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CCECC03-691C-3FF5-2353-4107E7D6412B}"/>
              </a:ext>
            </a:extLst>
          </p:cNvPr>
          <p:cNvSpPr/>
          <p:nvPr/>
        </p:nvSpPr>
        <p:spPr>
          <a:xfrm>
            <a:off x="6908040" y="2933163"/>
            <a:ext cx="2379505" cy="15539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B052DE-F99C-D5C7-2BAC-661FC2D5FC5E}"/>
              </a:ext>
            </a:extLst>
          </p:cNvPr>
          <p:cNvSpPr txBox="1"/>
          <p:nvPr/>
        </p:nvSpPr>
        <p:spPr>
          <a:xfrm>
            <a:off x="5069446" y="2936785"/>
            <a:ext cx="184181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/>
              <a:t>Black Box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8A1A45-3A55-748F-A63D-678B357C7561}"/>
              </a:ext>
            </a:extLst>
          </p:cNvPr>
          <p:cNvSpPr txBox="1"/>
          <p:nvPr/>
        </p:nvSpPr>
        <p:spPr>
          <a:xfrm>
            <a:off x="4688446" y="6108610"/>
            <a:ext cx="260381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/>
              <a:t>Feedback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14A49D-B8C3-B222-8B4E-B08BBF6FD608}"/>
              </a:ext>
            </a:extLst>
          </p:cNvPr>
          <p:cNvSpPr txBox="1"/>
          <p:nvPr/>
        </p:nvSpPr>
        <p:spPr>
          <a:xfrm>
            <a:off x="7174471" y="2965360"/>
            <a:ext cx="184181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/>
              <a:t>Policies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F401C0F-7D45-42E2-DCDD-9A968942AD03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Recap: Frameworks grounded in reality &amp; methodological rigor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911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E5408-19C0-5990-5B80-31F7FDD06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ABC47-0282-62F3-324D-2D59601FB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545" y="1894100"/>
            <a:ext cx="9894454" cy="306586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7200" dirty="0"/>
              <a:t>1. Does not tell us who to vote for, or what best form of government 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937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1AF62-9100-3ECD-D652-FB523FEBF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09" y="365125"/>
            <a:ext cx="10827327" cy="136019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dirty="0"/>
              <a:t>Can only examine specific empirical factors</a:t>
            </a:r>
            <a:br>
              <a:rPr lang="en-US" dirty="0"/>
            </a:br>
            <a:r>
              <a:rPr lang="en-US" dirty="0" err="1"/>
              <a:t>f.i</a:t>
            </a:r>
            <a:r>
              <a:rPr lang="en-US" dirty="0"/>
              <a:t>. Government effectiveness (Andrews, 2010)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53D0A2-F5F9-89FB-0260-7875F3820B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15598" y="1720272"/>
            <a:ext cx="7760805" cy="49068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B992C7-F24C-5BD4-FD94-175D11770CBA}"/>
              </a:ext>
            </a:extLst>
          </p:cNvPr>
          <p:cNvSpPr txBox="1"/>
          <p:nvPr/>
        </p:nvSpPr>
        <p:spPr>
          <a:xfrm>
            <a:off x="3659908" y="5287818"/>
            <a:ext cx="5218545" cy="307777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FSU        SSA           SA         LA              EA        MENA    </a:t>
            </a:r>
            <a:r>
              <a:rPr lang="en-US" sz="1400" dirty="0" err="1"/>
              <a:t>EaU</a:t>
            </a:r>
            <a:r>
              <a:rPr lang="en-US" sz="1400" dirty="0"/>
              <a:t>           OECD</a:t>
            </a:r>
          </a:p>
        </p:txBody>
      </p:sp>
    </p:spTree>
    <p:extLst>
      <p:ext uri="{BB962C8B-B14F-4D97-AF65-F5344CB8AC3E}">
        <p14:creationId xmlns:p14="http://schemas.microsoft.com/office/powerpoint/2010/main" val="381425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214B8-98FB-2032-212C-57784B8F1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4827F-C455-A298-1AE3-DBAC1D50E6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545" y="2481666"/>
            <a:ext cx="9894454" cy="1890728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7200" dirty="0"/>
              <a:t>But can give evidence to make informed decision</a:t>
            </a:r>
          </a:p>
        </p:txBody>
      </p:sp>
    </p:spTree>
    <p:extLst>
      <p:ext uri="{BB962C8B-B14F-4D97-AF65-F5344CB8AC3E}">
        <p14:creationId xmlns:p14="http://schemas.microsoft.com/office/powerpoint/2010/main" val="39678342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A3B7D-B585-F3B1-2C6D-6E0588D2D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A9BDF-07FD-99F0-A808-ADCC3C07C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545" y="2956281"/>
            <a:ext cx="9894454" cy="94149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7200" dirty="0"/>
              <a:t>2. CP has a data problem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029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45C7C-C743-E61B-298F-78346C630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A5D91-DE3A-4C62-AF13-0FFDBD620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09" y="365125"/>
            <a:ext cx="10827327" cy="136019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000" dirty="0"/>
              <a:t>Most phenomena have operationalization issues</a:t>
            </a:r>
            <a:br>
              <a:rPr lang="en-US" sz="4000" dirty="0"/>
            </a:br>
            <a:r>
              <a:rPr lang="en-US" sz="4000" err="1"/>
              <a:t>f.i</a:t>
            </a:r>
            <a:r>
              <a:rPr lang="en-US" sz="4000" dirty="0"/>
              <a:t>. V-Dems Liberal Democracy Index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FA999A-1C55-737D-DB94-71D8C4D4C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235" y="1690688"/>
            <a:ext cx="9355529" cy="46437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416A87-5F69-694B-82A1-F689221EA8CE}"/>
              </a:ext>
            </a:extLst>
          </p:cNvPr>
          <p:cNvSpPr txBox="1"/>
          <p:nvPr/>
        </p:nvSpPr>
        <p:spPr>
          <a:xfrm>
            <a:off x="473033" y="6311900"/>
            <a:ext cx="112459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Source: V-Dem Democracy Report 2025. </a:t>
            </a:r>
            <a:r>
              <a:rPr lang="en-US" dirty="0">
                <a:hlinkClick r:id="rId4"/>
              </a:rPr>
              <a:t>https://www.v-dem.net/documents/61/v-dem-dr__2025_lowres_v2.pdf</a:t>
            </a:r>
            <a:r>
              <a:rPr lang="en-US" dirty="0"/>
              <a:t> </a:t>
            </a:r>
            <a:endParaRPr lang="nl-B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6C3386-368A-77A9-55D4-7674CCC25D5F}"/>
              </a:ext>
            </a:extLst>
          </p:cNvPr>
          <p:cNvSpPr txBox="1"/>
          <p:nvPr/>
        </p:nvSpPr>
        <p:spPr>
          <a:xfrm>
            <a:off x="6627090" y="3556000"/>
            <a:ext cx="365990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= LATENT VARIABLE</a:t>
            </a:r>
          </a:p>
        </p:txBody>
      </p:sp>
    </p:spTree>
    <p:extLst>
      <p:ext uri="{BB962C8B-B14F-4D97-AF65-F5344CB8AC3E}">
        <p14:creationId xmlns:p14="http://schemas.microsoft.com/office/powerpoint/2010/main" val="38044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A06DA-25E4-F267-02E3-378130F8F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5F170-0558-F74D-0093-CD25A81AA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09" y="1023215"/>
            <a:ext cx="10827327" cy="70210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000" dirty="0"/>
              <a:t>Most phenomena have operationalization issues</a:t>
            </a:r>
            <a:br>
              <a:rPr lang="en-US" sz="4000" dirty="0"/>
            </a:br>
            <a:r>
              <a:rPr lang="en-US" sz="4000" dirty="0" err="1"/>
              <a:t>f.i</a:t>
            </a:r>
            <a:r>
              <a:rPr lang="en-US" sz="4000" dirty="0"/>
              <a:t>. V-Dems Liberal Democracy Index</a:t>
            </a:r>
            <a:endParaRPr lang="en-US" sz="4000" dirty="0">
              <a:solidFill>
                <a:srgbClr val="000000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8629C1-A91B-AE43-BC55-E00B4469C9F7}"/>
              </a:ext>
            </a:extLst>
          </p:cNvPr>
          <p:cNvSpPr txBox="1"/>
          <p:nvPr/>
        </p:nvSpPr>
        <p:spPr>
          <a:xfrm>
            <a:off x="473033" y="6311900"/>
            <a:ext cx="112459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Source: V-Dem Democracy Report 2025. </a:t>
            </a:r>
            <a:r>
              <a:rPr lang="en-US" dirty="0">
                <a:hlinkClick r:id="rId3"/>
              </a:rPr>
              <a:t>https://www.v-dem.net/documents/61/v-dem-dr__2025_lowres_v2.pdf</a:t>
            </a:r>
            <a:r>
              <a:rPr lang="en-US" dirty="0"/>
              <a:t> </a:t>
            </a:r>
            <a:endParaRPr lang="nl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3D6070-D064-47D0-4E3F-B48F2663F1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091" y="1710454"/>
            <a:ext cx="9097820" cy="455700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3C727C5-8092-D050-A918-83D806FC7464}"/>
              </a:ext>
            </a:extLst>
          </p:cNvPr>
          <p:cNvSpPr/>
          <p:nvPr/>
        </p:nvSpPr>
        <p:spPr>
          <a:xfrm>
            <a:off x="8174181" y="3994727"/>
            <a:ext cx="1651000" cy="54263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B98C473-C63F-AB33-A543-C4E9DFBEBDB5}"/>
              </a:ext>
            </a:extLst>
          </p:cNvPr>
          <p:cNvSpPr/>
          <p:nvPr/>
        </p:nvSpPr>
        <p:spPr>
          <a:xfrm>
            <a:off x="1988126" y="2473036"/>
            <a:ext cx="8301181" cy="95827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AF53E2-49A5-F6F6-3D19-33069CCD13A5}"/>
              </a:ext>
            </a:extLst>
          </p:cNvPr>
          <p:cNvSpPr txBox="1"/>
          <p:nvPr/>
        </p:nvSpPr>
        <p:spPr>
          <a:xfrm>
            <a:off x="7850908" y="4641273"/>
            <a:ext cx="365990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= OPERATIONALIZATION</a:t>
            </a:r>
          </a:p>
        </p:txBody>
      </p:sp>
    </p:spTree>
    <p:extLst>
      <p:ext uri="{BB962C8B-B14F-4D97-AF65-F5344CB8AC3E}">
        <p14:creationId xmlns:p14="http://schemas.microsoft.com/office/powerpoint/2010/main" val="215296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1A7AC-895D-8BBE-F48D-7F08F75CC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69A5B-69AF-3589-632F-DEA81365E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09" y="1080943"/>
            <a:ext cx="10827327" cy="64438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000" dirty="0"/>
              <a:t>Most phenomena have operationalization issues</a:t>
            </a:r>
            <a:br>
              <a:rPr lang="en-US" sz="4000" dirty="0"/>
            </a:br>
            <a:r>
              <a:rPr lang="en-US" sz="4000" dirty="0" err="1"/>
              <a:t>f.i</a:t>
            </a:r>
            <a:r>
              <a:rPr lang="en-US" sz="4000" dirty="0"/>
              <a:t>. V-Dems Liberal Democracy Index</a:t>
            </a:r>
            <a:endParaRPr lang="en-US" sz="4000" dirty="0">
              <a:solidFill>
                <a:srgbClr val="000000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8426D7-8FE0-CC4A-2A40-5BD9D38F42FD}"/>
              </a:ext>
            </a:extLst>
          </p:cNvPr>
          <p:cNvSpPr txBox="1"/>
          <p:nvPr/>
        </p:nvSpPr>
        <p:spPr>
          <a:xfrm>
            <a:off x="484578" y="6000173"/>
            <a:ext cx="11245933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Source: V-Dem. </a:t>
            </a:r>
            <a:r>
              <a:rPr lang="en-US" dirty="0">
                <a:hlinkClick r:id="rId3"/>
              </a:rPr>
              <a:t>https://www.v-dem.net</a:t>
            </a:r>
            <a:r>
              <a:rPr lang="en-US" dirty="0"/>
              <a:t>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FCAE5C-0B53-2CD7-BD00-13C8718EFB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820" y="2129848"/>
            <a:ext cx="10077450" cy="3752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A21D96-56F3-7E40-7E66-8ADAAF44A088}"/>
              </a:ext>
            </a:extLst>
          </p:cNvPr>
          <p:cNvSpPr txBox="1"/>
          <p:nvPr/>
        </p:nvSpPr>
        <p:spPr>
          <a:xfrm>
            <a:off x="9167090" y="2332182"/>
            <a:ext cx="175490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Expert Surveys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EA37C4D-58BC-507D-BBBE-F96007143F70}"/>
              </a:ext>
            </a:extLst>
          </p:cNvPr>
          <p:cNvSpPr/>
          <p:nvPr/>
        </p:nvSpPr>
        <p:spPr>
          <a:xfrm>
            <a:off x="1203035" y="2911763"/>
            <a:ext cx="6696363" cy="5772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8487AAB-60A6-ED15-CDC4-8BF563EFAD17}"/>
              </a:ext>
            </a:extLst>
          </p:cNvPr>
          <p:cNvSpPr/>
          <p:nvPr/>
        </p:nvSpPr>
        <p:spPr>
          <a:xfrm>
            <a:off x="1064490" y="4412672"/>
            <a:ext cx="9594271" cy="136236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99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008BF-AF6C-7656-E856-067E59E0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16A54-0E8F-62C6-AB0B-5869543CB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545" y="2414619"/>
            <a:ext cx="9894454" cy="2015641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7200" dirty="0"/>
              <a:t>3. Establishing complete causality is a pipedream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037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6ED00-CA0E-A01D-5C88-0E07AC5F8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215F-D904-6188-084E-923C5FF95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09" y="309763"/>
            <a:ext cx="10827327" cy="91062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800" dirty="0"/>
              <a:t>Correlation is not Causation</a:t>
            </a:r>
            <a:endParaRPr lang="en-US" sz="4800" dirty="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12F596-A894-94E8-5473-341E4EC8B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9396" y="1378142"/>
            <a:ext cx="2953209" cy="44230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15A248-BF91-1DDC-2C51-407BA0CF87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4906" y="1378649"/>
            <a:ext cx="6121706" cy="442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99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AD981C5-3273-C298-2482-54AA24D05E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1045" b="-210"/>
          <a:stretch>
            <a:fillRect/>
          </a:stretch>
        </p:blipFill>
        <p:spPr>
          <a:xfrm>
            <a:off x="-1411" y="1154"/>
            <a:ext cx="7614679" cy="68629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7F8CE7-9B38-A3B7-28F8-79963C70B889}"/>
              </a:ext>
            </a:extLst>
          </p:cNvPr>
          <p:cNvSpPr txBox="1"/>
          <p:nvPr/>
        </p:nvSpPr>
        <p:spPr>
          <a:xfrm>
            <a:off x="7697696" y="670259"/>
            <a:ext cx="4377286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/>
              <a:t>10 building blocks of political democracies</a:t>
            </a:r>
          </a:p>
          <a:p>
            <a:endParaRPr lang="en-US" dirty="0"/>
          </a:p>
          <a:p>
            <a:r>
              <a:rPr lang="en-US" sz="2800" dirty="0"/>
              <a:t>Similarities/differences in pol. systems</a:t>
            </a:r>
          </a:p>
          <a:p>
            <a:endParaRPr lang="en-US" sz="1600" dirty="0"/>
          </a:p>
          <a:p>
            <a:r>
              <a:rPr lang="en-US" sz="2800" dirty="0"/>
              <a:t>Think: people, parties, positions, institutions, …</a:t>
            </a:r>
          </a:p>
          <a:p>
            <a:endParaRPr lang="en-US" sz="3200" dirty="0"/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US" sz="2800" b="1" dirty="0"/>
              <a:t>What criteria did you use?</a:t>
            </a:r>
          </a:p>
        </p:txBody>
      </p:sp>
    </p:spTree>
    <p:extLst>
      <p:ext uri="{BB962C8B-B14F-4D97-AF65-F5344CB8AC3E}">
        <p14:creationId xmlns:p14="http://schemas.microsoft.com/office/powerpoint/2010/main" val="57843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DBFDB-AEFD-E37F-7809-E450A3011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889"/>
          </a:xfrm>
        </p:spPr>
        <p:txBody>
          <a:bodyPr/>
          <a:lstStyle/>
          <a:p>
            <a:pPr algn="ctr"/>
            <a:r>
              <a:rPr lang="en-US" dirty="0"/>
              <a:t>Probabilities, not Laws/Certainties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CD6BA93-CC80-EE0A-A273-713D6D4EE4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8394" y="1449216"/>
            <a:ext cx="7725573" cy="44523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EA5ACD-971B-C926-3045-D8A15759EF7B}"/>
              </a:ext>
            </a:extLst>
          </p:cNvPr>
          <p:cNvSpPr txBox="1"/>
          <p:nvPr/>
        </p:nvSpPr>
        <p:spPr>
          <a:xfrm>
            <a:off x="8614843" y="1649203"/>
            <a:ext cx="3352694" cy="40626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Other possible factors?</a:t>
            </a:r>
          </a:p>
          <a:p>
            <a:pPr marL="285750" indent="-285750">
              <a:buFont typeface="Calibri"/>
              <a:buChar char="-"/>
            </a:pPr>
            <a:r>
              <a:rPr lang="en-US" sz="2400" dirty="0"/>
              <a:t>Human factor</a:t>
            </a:r>
          </a:p>
          <a:p>
            <a:pPr marL="285750" indent="-285750">
              <a:buFont typeface="Calibri"/>
              <a:buChar char="-"/>
            </a:pPr>
            <a:r>
              <a:rPr lang="en-US" sz="2400" dirty="0"/>
              <a:t>Protest vote</a:t>
            </a:r>
          </a:p>
          <a:p>
            <a:pPr marL="285750" indent="-285750">
              <a:buFont typeface="Calibri"/>
              <a:buChar char="-"/>
            </a:pPr>
            <a:r>
              <a:rPr lang="en-US" sz="2400" dirty="0"/>
              <a:t>Country's history</a:t>
            </a:r>
          </a:p>
          <a:p>
            <a:pPr marL="285750" indent="-285750">
              <a:buFont typeface="Calibri"/>
              <a:buChar char="-"/>
            </a:pPr>
            <a:r>
              <a:rPr lang="en-US" sz="2400" dirty="0"/>
              <a:t>Party system</a:t>
            </a:r>
          </a:p>
          <a:p>
            <a:pPr marL="285750" indent="-285750">
              <a:buFont typeface="Calibri"/>
              <a:buChar char="-"/>
            </a:pPr>
            <a:r>
              <a:rPr lang="en-US" sz="2400" dirty="0"/>
              <a:t>…</a:t>
            </a:r>
          </a:p>
          <a:p>
            <a:pPr marL="285750" indent="-285750">
              <a:buFont typeface="Calibri"/>
              <a:buChar char="-"/>
            </a:pPr>
            <a:endParaRPr lang="en-US" sz="2400" dirty="0"/>
          </a:p>
          <a:p>
            <a:r>
              <a:rPr lang="en-US" sz="2400" b="1" dirty="0"/>
              <a:t>So never 'for sure', always 'tends to', 'probably', 'likely', ...</a:t>
            </a:r>
          </a:p>
          <a:p>
            <a:pPr marL="285750" indent="-285750">
              <a:buFont typeface="Calibri"/>
              <a:buChar char="-"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6B1454-B0CF-3D1B-7092-9E919276680F}"/>
              </a:ext>
            </a:extLst>
          </p:cNvPr>
          <p:cNvSpPr txBox="1"/>
          <p:nvPr/>
        </p:nvSpPr>
        <p:spPr>
          <a:xfrm>
            <a:off x="716096" y="5999603"/>
            <a:ext cx="773017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Take Sipma, Marcel Lubbers, Niels </a:t>
            </a:r>
            <a:r>
              <a:rPr lang="en-US" sz="1400" err="1"/>
              <a:t>Spierings</a:t>
            </a:r>
            <a:r>
              <a:rPr lang="en-US" sz="1400" dirty="0"/>
              <a:t>, Working class economic insecurity and voting for radical right and radical left parties, Social Science Research, Volume 109, 2023, 102778, ISSN 0049-089X, </a:t>
            </a:r>
            <a:r>
              <a:rPr lang="en-US" sz="1400" dirty="0">
                <a:hlinkClick r:id="rId5"/>
              </a:rPr>
              <a:t>https://doi.org/10.1016/j.ssresearch.2022.102778</a:t>
            </a:r>
            <a:r>
              <a:rPr lang="en-US" sz="1400" dirty="0"/>
              <a:t>. 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15DE72D-5431-92D9-CC17-3A23C8B37EB4}"/>
              </a:ext>
            </a:extLst>
          </p:cNvPr>
          <p:cNvSpPr/>
          <p:nvPr/>
        </p:nvSpPr>
        <p:spPr>
          <a:xfrm>
            <a:off x="1225378" y="1626973"/>
            <a:ext cx="2193324" cy="373791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/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8D37C-9ED3-88AF-1D51-42286D26C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B49FF-36E7-21BB-2A50-72DB58E1B4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545" y="2387077"/>
            <a:ext cx="9894454" cy="207072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7200" dirty="0"/>
              <a:t>But all science deals with these 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2557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2A27F-E416-1D3F-8331-17A5AA684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B65D7-45DA-CE92-4BDC-F811AB2BC3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545" y="2928739"/>
            <a:ext cx="9894454" cy="996581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7200" dirty="0"/>
              <a:t>4. Every country is unique</a:t>
            </a:r>
          </a:p>
        </p:txBody>
      </p:sp>
    </p:spTree>
    <p:extLst>
      <p:ext uri="{BB962C8B-B14F-4D97-AF65-F5344CB8AC3E}">
        <p14:creationId xmlns:p14="http://schemas.microsoft.com/office/powerpoint/2010/main" val="39415835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EF8D5-6B41-C670-6160-F2BBD0788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4956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Does it make sense to compare?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085BE74-AE94-6F9E-6B37-0D2985A4BF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0481" y="1348228"/>
            <a:ext cx="4432435" cy="53795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597190-6994-D50F-C07C-38C7114CAD3D}"/>
              </a:ext>
            </a:extLst>
          </p:cNvPr>
          <p:cNvSpPr txBox="1"/>
          <p:nvPr/>
        </p:nvSpPr>
        <p:spPr>
          <a:xfrm>
            <a:off x="3286699" y="6302566"/>
            <a:ext cx="8308553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dirty="0">
                <a:latin typeface="Open Sans"/>
                <a:ea typeface="Open Sans"/>
                <a:cs typeface="Open Sans"/>
              </a:rPr>
              <a:t>Huckfeldt, R., Ikeda, K. and Pappi, F.U. (2005), Patterns of Disagreement in Democratic Politics: Comparing Germany, Japan, and the United States. American Journal of Political Science, 49: 497-514. </a:t>
            </a:r>
            <a:r>
              <a:rPr lang="en-US" sz="1100" u="none" strike="noStrike" dirty="0">
                <a:solidFill>
                  <a:srgbClr val="123D80"/>
                </a:solidFill>
                <a:latin typeface="Open Sans"/>
                <a:ea typeface="Open Sans"/>
                <a:cs typeface="Open Sans"/>
                <a:hlinkClick r:id="rId5"/>
              </a:rPr>
              <a:t>https://doi.org/10.1111/j.1540-5907.2005.00138.x</a:t>
            </a:r>
            <a:endParaRPr lang="en-US" sz="1100" u="none" strike="noStrike">
              <a:solidFill>
                <a:srgbClr val="123D8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18F787-9985-49F7-964C-D3B538BD1ED3}"/>
              </a:ext>
            </a:extLst>
          </p:cNvPr>
          <p:cNvSpPr txBox="1"/>
          <p:nvPr/>
        </p:nvSpPr>
        <p:spPr>
          <a:xfrm>
            <a:off x="5739948" y="1468782"/>
            <a:ext cx="6088547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/>
              <a:t>Depends on what you want to compare!</a:t>
            </a:r>
          </a:p>
          <a:p>
            <a:pPr marL="285750" indent="-285750">
              <a:buFont typeface="Arial"/>
              <a:buChar char="•"/>
            </a:pPr>
            <a:r>
              <a:rPr lang="en-US" sz="3200" dirty="0"/>
              <a:t>Here: effect of amount of party support on levels of agreement within supports of that party</a:t>
            </a:r>
          </a:p>
          <a:p>
            <a:pPr marL="285750" indent="-285750">
              <a:buFont typeface="Arial"/>
              <a:buChar char="•"/>
            </a:pPr>
            <a:r>
              <a:rPr lang="en-US" sz="3200" dirty="0"/>
              <a:t>Allows for wide variation in party &amp; electoral systems + other societal factors</a:t>
            </a:r>
          </a:p>
        </p:txBody>
      </p:sp>
    </p:spTree>
    <p:extLst>
      <p:ext uri="{BB962C8B-B14F-4D97-AF65-F5344CB8AC3E}">
        <p14:creationId xmlns:p14="http://schemas.microsoft.com/office/powerpoint/2010/main" val="18248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9EFE7-E22B-6F2F-DF36-0E217F372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6F4CB-A763-E84B-6A91-B9ACA64762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40145"/>
            <a:ext cx="9144000" cy="98295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7200" dirty="0">
                <a:ea typeface="+mj-lt"/>
                <a:cs typeface="+mj-lt"/>
              </a:rPr>
              <a:t>So does it matter?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2072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AD707-03EC-B1E8-44A0-DE7B9C634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88D91-B3EC-D243-1F1B-19792EB90D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545" y="2405438"/>
            <a:ext cx="9894454" cy="203400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7200" dirty="0"/>
              <a:t>1. Learn more about our own country</a:t>
            </a:r>
          </a:p>
        </p:txBody>
      </p:sp>
    </p:spTree>
    <p:extLst>
      <p:ext uri="{BB962C8B-B14F-4D97-AF65-F5344CB8AC3E}">
        <p14:creationId xmlns:p14="http://schemas.microsoft.com/office/powerpoint/2010/main" val="35428123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37981-7B42-8BDD-C218-5F3B53D61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329ED-2AC0-32F7-3902-5520C9276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09" y="465835"/>
            <a:ext cx="10827327" cy="91062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800" dirty="0"/>
              <a:t>Why does Ireland have such a weird voting system (PR-STV)?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FEBC41-3EC8-E69B-5B80-C31C01A195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02024" y="1716795"/>
            <a:ext cx="7587951" cy="48198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1149FD-9D46-9392-A447-80DA055F9CA7}"/>
              </a:ext>
            </a:extLst>
          </p:cNvPr>
          <p:cNvSpPr txBox="1"/>
          <p:nvPr/>
        </p:nvSpPr>
        <p:spPr>
          <a:xfrm>
            <a:off x="1597446" y="6541264"/>
            <a:ext cx="8997107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100" dirty="0">
                <a:latin typeface="Open Sans"/>
                <a:ea typeface="Open Sans"/>
                <a:cs typeface="Open Sans"/>
              </a:rPr>
              <a:t>Source: </a:t>
            </a:r>
            <a:r>
              <a:rPr lang="en-US" sz="1100" dirty="0">
                <a:ea typeface="+mn-lt"/>
                <a:cs typeface="+mn-lt"/>
              </a:rPr>
              <a:t>A Guide to Ireland’s PR-STV Voting System. </a:t>
            </a:r>
            <a:r>
              <a:rPr lang="en-US" sz="1100" dirty="0">
                <a:ea typeface="+mn-lt"/>
                <a:cs typeface="+mn-lt"/>
                <a:hlinkClick r:id="rId5"/>
              </a:rPr>
              <a:t>https://assets.gov.ie/static/documents/a-guide-to-irelands-pr-stv-voting-system.pdf</a:t>
            </a:r>
            <a:r>
              <a:rPr lang="en-US" sz="1100" dirty="0">
                <a:ea typeface="+mn-lt"/>
                <a:cs typeface="+mn-lt"/>
              </a:rPr>
              <a:t> </a:t>
            </a:r>
            <a:endParaRPr lang="en-US" sz="1100" dirty="0"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69749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AF676C3-411E-EB16-866E-5202FDAEE5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0862" y="373991"/>
            <a:ext cx="6010275" cy="1066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BD23DE-0C27-94CC-1A6E-3DE2923ADF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76" b="22619"/>
          <a:stretch>
            <a:fillRect/>
          </a:stretch>
        </p:blipFill>
        <p:spPr>
          <a:xfrm>
            <a:off x="447675" y="1895647"/>
            <a:ext cx="5191481" cy="5970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F4F6BC-EB16-C0F5-A2B8-A1BBECD27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2007" y="2586690"/>
            <a:ext cx="8225124" cy="21214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167F3D-FCA6-1A43-F212-EE0958FEFBD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0779" b="54032"/>
          <a:stretch>
            <a:fillRect/>
          </a:stretch>
        </p:blipFill>
        <p:spPr>
          <a:xfrm>
            <a:off x="1667565" y="4953732"/>
            <a:ext cx="4781837" cy="6288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6CEFDF-CC0C-368F-9598-EB9E2DC96770}"/>
              </a:ext>
            </a:extLst>
          </p:cNvPr>
          <p:cNvSpPr txBox="1"/>
          <p:nvPr/>
        </p:nvSpPr>
        <p:spPr>
          <a:xfrm>
            <a:off x="3047999" y="5897216"/>
            <a:ext cx="662608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/>
              <a:t>6 pages of explanation!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93803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5DB1C3-7928-94A9-BD60-5F11A7F95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762" y="0"/>
            <a:ext cx="9780480" cy="6417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27CAF5-E715-8912-37E7-A14DCA13065C}"/>
              </a:ext>
            </a:extLst>
          </p:cNvPr>
          <p:cNvSpPr txBox="1"/>
          <p:nvPr/>
        </p:nvSpPr>
        <p:spPr>
          <a:xfrm>
            <a:off x="1322024" y="6420518"/>
            <a:ext cx="963736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/>
              <a:t>Source: </a:t>
            </a:r>
            <a:r>
              <a:rPr lang="en-US" sz="1600" dirty="0">
                <a:ea typeface="+mn-lt"/>
                <a:cs typeface="+mn-lt"/>
                <a:hlinkClick r:id="rId4"/>
              </a:rPr>
              <a:t>https://worldpopulationreview.com/country-rankings/countries-with-proportional-representation</a:t>
            </a:r>
            <a:r>
              <a:rPr lang="en-US" sz="1600" dirty="0">
                <a:ea typeface="+mn-lt"/>
                <a:cs typeface="+mn-lt"/>
              </a:rPr>
              <a:t> 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664754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85161-1F2F-E897-191B-FE33082BF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B15EA-541E-C566-D07C-0FD7031EA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545" y="2405438"/>
            <a:ext cx="9894454" cy="203400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7200" dirty="0"/>
              <a:t>2. Learn more about </a:t>
            </a:r>
            <a:br>
              <a:rPr lang="en-US" sz="7200" dirty="0"/>
            </a:br>
            <a:r>
              <a:rPr lang="en-US" sz="7200" dirty="0"/>
              <a:t>other countries </a:t>
            </a:r>
          </a:p>
        </p:txBody>
      </p:sp>
    </p:spTree>
    <p:extLst>
      <p:ext uri="{BB962C8B-B14F-4D97-AF65-F5344CB8AC3E}">
        <p14:creationId xmlns:p14="http://schemas.microsoft.com/office/powerpoint/2010/main" val="3479490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0ECDC-F51E-B65F-1A4E-CAD123587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Variety in Europe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F14AB-F440-E9B9-05D5-79E73B7AE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/>
              <a:t>Head of state ( Monarchy vs Presidential)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King Charles's life in milestones as monarch celebrates 75th birthday ...">
            <a:extLst>
              <a:ext uri="{FF2B5EF4-FFF2-40B4-BE49-F238E27FC236}">
                <a16:creationId xmlns:a16="http://schemas.microsoft.com/office/drawing/2014/main" id="{997BEA68-962C-5FA7-DFB6-D6D41B0A4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9669" y="2494006"/>
            <a:ext cx="2741255" cy="4114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FF34C8-1753-12D4-558C-BE319CEF9D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0077" y="2497738"/>
            <a:ext cx="2731358" cy="412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3596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D6008-FF1C-19CD-6DA5-8EB47570A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c.f. Democratic Backsliding in Hungary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0CD38DE-3308-EFB7-CE8F-8FB21C74C352}"/>
              </a:ext>
            </a:extLst>
          </p:cNvPr>
          <p:cNvSpPr>
            <a:spLocks noGrp="1"/>
          </p:cNvSpPr>
          <p:nvPr/>
        </p:nvSpPr>
        <p:spPr>
          <a:xfrm>
            <a:off x="838200" y="113030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endParaRPr lang="en-US" sz="2000" i="1" dirty="0">
              <a:ea typeface="+mn-lt"/>
              <a:cs typeface="+mn-lt"/>
            </a:endParaRPr>
          </a:p>
          <a:p>
            <a:pPr algn="ctr">
              <a:buNone/>
            </a:pPr>
            <a:r>
              <a:rPr lang="en-US" sz="4400" i="1" dirty="0">
                <a:ea typeface="+mn-lt"/>
                <a:cs typeface="+mn-lt"/>
              </a:rPr>
              <a:t>What explains it?</a:t>
            </a:r>
            <a:endParaRPr lang="en-US" sz="4400" dirty="0"/>
          </a:p>
          <a:p>
            <a:pPr>
              <a:buNone/>
            </a:pPr>
            <a:endParaRPr lang="en-US" i="1" dirty="0"/>
          </a:p>
        </p:txBody>
      </p:sp>
      <p:pic>
        <p:nvPicPr>
          <p:cNvPr id="7" name="Picture 6" descr="Spheres of influence in a multipolar world — Defense Priorities">
            <a:extLst>
              <a:ext uri="{FF2B5EF4-FFF2-40B4-BE49-F238E27FC236}">
                <a16:creationId xmlns:a16="http://schemas.microsoft.com/office/drawing/2014/main" id="{8F79D48A-C120-1237-C759-EE81DF3C4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76" y="2442091"/>
            <a:ext cx="3282557" cy="1983845"/>
          </a:xfrm>
          <a:prstGeom prst="rect">
            <a:avLst/>
          </a:prstGeom>
        </p:spPr>
      </p:pic>
      <p:sp>
        <p:nvSpPr>
          <p:cNvPr id="8" name="TextBox 11">
            <a:extLst>
              <a:ext uri="{FF2B5EF4-FFF2-40B4-BE49-F238E27FC236}">
                <a16:creationId xmlns:a16="http://schemas.microsoft.com/office/drawing/2014/main" id="{8404B943-2806-B13C-ECDC-FC414EDC28E5}"/>
              </a:ext>
            </a:extLst>
          </p:cNvPr>
          <p:cNvSpPr txBox="1"/>
          <p:nvPr/>
        </p:nvSpPr>
        <p:spPr>
          <a:xfrm>
            <a:off x="962526" y="4802605"/>
            <a:ext cx="3037974" cy="80021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2800" dirty="0" err="1">
                <a:solidFill>
                  <a:srgbClr val="FFFFFF"/>
                </a:solidFill>
                <a:latin typeface="Aptos Display"/>
              </a:rPr>
              <a:t>History</a:t>
            </a:r>
            <a:r>
              <a:rPr lang="fr-BE" sz="2800" dirty="0">
                <a:solidFill>
                  <a:srgbClr val="FFFFFF"/>
                </a:solidFill>
                <a:latin typeface="Aptos Display"/>
              </a:rPr>
              <a:t>?</a:t>
            </a:r>
            <a:endParaRPr lang="fr-BE" sz="2800" dirty="0">
              <a:latin typeface="Aptos Display"/>
            </a:endParaRPr>
          </a:p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ECE9A35-43BA-C6BC-ADCC-06B945BED1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683" t="20351" r="19918" b="20644"/>
          <a:stretch>
            <a:fillRect/>
          </a:stretch>
        </p:blipFill>
        <p:spPr>
          <a:xfrm>
            <a:off x="4368131" y="2476499"/>
            <a:ext cx="3455225" cy="1900898"/>
          </a:xfrm>
          <a:prstGeom prst="rect">
            <a:avLst/>
          </a:prstGeom>
        </p:spPr>
      </p:pic>
      <p:sp>
        <p:nvSpPr>
          <p:cNvPr id="10" name="TextBox 13">
            <a:extLst>
              <a:ext uri="{FF2B5EF4-FFF2-40B4-BE49-F238E27FC236}">
                <a16:creationId xmlns:a16="http://schemas.microsoft.com/office/drawing/2014/main" id="{A158B6FA-6718-C881-F456-0A84EE36EFD2}"/>
              </a:ext>
            </a:extLst>
          </p:cNvPr>
          <p:cNvSpPr txBox="1"/>
          <p:nvPr/>
        </p:nvSpPr>
        <p:spPr>
          <a:xfrm>
            <a:off x="4571999" y="4802604"/>
            <a:ext cx="3037974" cy="80021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2800" dirty="0">
                <a:solidFill>
                  <a:srgbClr val="FFFFFF"/>
                </a:solidFill>
                <a:latin typeface="Aptos Display"/>
              </a:rPr>
              <a:t>Institutions?</a:t>
            </a:r>
            <a:endParaRPr lang="en-US" dirty="0"/>
          </a:p>
          <a:p>
            <a:pPr algn="ctr"/>
            <a:endParaRPr lang="en-US"/>
          </a:p>
        </p:txBody>
      </p:sp>
      <p:pic>
        <p:nvPicPr>
          <p:cNvPr id="11" name="Picture 10" descr="@viktororbanmemes on Tumblr">
            <a:extLst>
              <a:ext uri="{FF2B5EF4-FFF2-40B4-BE49-F238E27FC236}">
                <a16:creationId xmlns:a16="http://schemas.microsoft.com/office/drawing/2014/main" id="{6CF6773B-43EB-BF10-E05A-C13B61DB2B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4087" y="2505000"/>
            <a:ext cx="1852552" cy="1848000"/>
          </a:xfrm>
          <a:prstGeom prst="rect">
            <a:avLst/>
          </a:prstGeom>
        </p:spPr>
      </p:pic>
      <p:sp>
        <p:nvSpPr>
          <p:cNvPr id="12" name="TextBox 15">
            <a:extLst>
              <a:ext uri="{FF2B5EF4-FFF2-40B4-BE49-F238E27FC236}">
                <a16:creationId xmlns:a16="http://schemas.microsoft.com/office/drawing/2014/main" id="{9B7C824E-DF38-F938-FC52-08C9ACD87AAB}"/>
              </a:ext>
            </a:extLst>
          </p:cNvPr>
          <p:cNvSpPr txBox="1"/>
          <p:nvPr/>
        </p:nvSpPr>
        <p:spPr>
          <a:xfrm>
            <a:off x="7976258" y="4802604"/>
            <a:ext cx="3037974" cy="80021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2800" dirty="0">
                <a:solidFill>
                  <a:srgbClr val="FFFFFF"/>
                </a:solidFill>
                <a:latin typeface="Aptos Display"/>
              </a:rPr>
              <a:t>Actors?</a:t>
            </a:r>
            <a:endParaRPr lang="en-US" dirty="0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2367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3B83C-C430-0C2F-97BE-B56351F09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487EE-43B3-89A4-47C4-D840AA840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Matters for Ireland: EU Foreign Policy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DD5931-C43D-6BC1-5833-6C7F384BE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573" y="1416424"/>
            <a:ext cx="7385822" cy="48140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44F4C6-67C5-D3E3-B7AA-AA30DCA487A8}"/>
              </a:ext>
            </a:extLst>
          </p:cNvPr>
          <p:cNvSpPr txBox="1"/>
          <p:nvPr/>
        </p:nvSpPr>
        <p:spPr>
          <a:xfrm>
            <a:off x="2411506" y="6208060"/>
            <a:ext cx="773654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3"/>
              </a:rPr>
              <a:t>https://blogs.lse.ac.uk/europpblog/2025/03/05/trading-vetoes-for-money-how-hungary-holds-eu-foreign-policy-hostage/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015446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8F4C6-7DCF-A807-61D0-F318EDAF4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5DFED-6F0C-0327-56EC-40D594236D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545" y="1975132"/>
            <a:ext cx="9894454" cy="291254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7200" b="1" dirty="0"/>
              <a:t>3. Generalist theories &amp; knowledge on politics &amp; government</a:t>
            </a:r>
          </a:p>
        </p:txBody>
      </p:sp>
    </p:spTree>
    <p:extLst>
      <p:ext uri="{BB962C8B-B14F-4D97-AF65-F5344CB8AC3E}">
        <p14:creationId xmlns:p14="http://schemas.microsoft.com/office/powerpoint/2010/main" val="3317901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76A56-17D6-EA65-9F06-D22BD7981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9B9FD-169D-751D-504C-8A12DDB228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545" y="1975132"/>
            <a:ext cx="9894454" cy="291254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7200" b="1" dirty="0"/>
              <a:t>If A, then B</a:t>
            </a:r>
            <a:br>
              <a:rPr lang="en-US" sz="7200" b="1" dirty="0"/>
            </a:br>
            <a:br>
              <a:rPr lang="en-US" sz="7200" b="1" dirty="0"/>
            </a:br>
            <a:r>
              <a:rPr lang="en-US" sz="7200" b="1" dirty="0"/>
              <a:t>If X, then Y</a:t>
            </a:r>
          </a:p>
        </p:txBody>
      </p:sp>
    </p:spTree>
    <p:extLst>
      <p:ext uri="{BB962C8B-B14F-4D97-AF65-F5344CB8AC3E}">
        <p14:creationId xmlns:p14="http://schemas.microsoft.com/office/powerpoint/2010/main" val="18898459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9FEE5-68D9-0ED0-5611-DA353D2FB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A3C14-1832-927E-7CA2-A5BAE37F8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40145"/>
            <a:ext cx="9144000" cy="98295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7200" dirty="0"/>
              <a:t>More on Thursday!</a:t>
            </a:r>
          </a:p>
        </p:txBody>
      </p:sp>
    </p:spTree>
    <p:extLst>
      <p:ext uri="{BB962C8B-B14F-4D97-AF65-F5344CB8AC3E}">
        <p14:creationId xmlns:p14="http://schemas.microsoft.com/office/powerpoint/2010/main" val="2740908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9D151-7433-7A9E-8805-29A13DDB9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CEE13-F8C2-83D7-783F-DEEC0AAEB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Variety in Europe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2F127-4964-C444-2591-6DCD5B328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3600" dirty="0"/>
              <a:t>Head of state ( Monarchy vs Presidential)</a:t>
            </a:r>
          </a:p>
          <a:p>
            <a:r>
              <a:rPr lang="en-US" sz="3600" dirty="0"/>
              <a:t>Political System (parliamentary vs presidential)</a:t>
            </a:r>
          </a:p>
        </p:txBody>
      </p:sp>
      <p:pic>
        <p:nvPicPr>
          <p:cNvPr id="4" name="Picture 3" descr="'It's 2025 not 1955': Just six women appointed Ministers of State while ...">
            <a:extLst>
              <a:ext uri="{FF2B5EF4-FFF2-40B4-BE49-F238E27FC236}">
                <a16:creationId xmlns:a16="http://schemas.microsoft.com/office/drawing/2014/main" id="{793A3667-D56C-82C0-8B31-0A65628F2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6038" y="4840116"/>
            <a:ext cx="3431061" cy="20174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1B7BCD-0FFA-5BA3-713F-D47730EB5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758" y="3080436"/>
            <a:ext cx="4463621" cy="18504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8B42EDB-0FCF-07CC-4E65-2A22D2DF276F}"/>
              </a:ext>
            </a:extLst>
          </p:cNvPr>
          <p:cNvSpPr/>
          <p:nvPr/>
        </p:nvSpPr>
        <p:spPr>
          <a:xfrm>
            <a:off x="1112107" y="3779107"/>
            <a:ext cx="772297" cy="44278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Curved Right 7">
            <a:extLst>
              <a:ext uri="{FF2B5EF4-FFF2-40B4-BE49-F238E27FC236}">
                <a16:creationId xmlns:a16="http://schemas.microsoft.com/office/drawing/2014/main" id="{E031C07B-7856-4C24-4F2D-864C672403F5}"/>
              </a:ext>
            </a:extLst>
          </p:cNvPr>
          <p:cNvSpPr/>
          <p:nvPr/>
        </p:nvSpPr>
        <p:spPr>
          <a:xfrm>
            <a:off x="257431" y="3974756"/>
            <a:ext cx="854676" cy="1729946"/>
          </a:xfrm>
          <a:prstGeom prst="curved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 descr="Trump declares self as acting President of Venezuela">
            <a:extLst>
              <a:ext uri="{FF2B5EF4-FFF2-40B4-BE49-F238E27FC236}">
                <a16:creationId xmlns:a16="http://schemas.microsoft.com/office/drawing/2014/main" id="{AF471F5C-0D6C-588D-5223-AEDAF23BD9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9348" y="3082128"/>
            <a:ext cx="2743199" cy="36799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732B9F-E3AB-162F-CDC0-6A86827AB4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5051" y="3086994"/>
            <a:ext cx="1708928" cy="25846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A03F814-F214-8C02-997B-FA08F3F3D3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3584" y="4226688"/>
            <a:ext cx="1746079" cy="233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3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AC5EB-AF6D-1014-E682-5401A0C73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5204D-1BB7-B2BC-7560-74991D03E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Variety in Europe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2B418-4926-84F8-7481-65A409DD4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3600" dirty="0"/>
              <a:t>Head of state ( Monarchy vs Presidential)</a:t>
            </a:r>
          </a:p>
          <a:p>
            <a:r>
              <a:rPr lang="en-US" sz="3600" dirty="0"/>
              <a:t>Political System (parliamentary vs presidential) </a:t>
            </a:r>
          </a:p>
          <a:p>
            <a:r>
              <a:rPr lang="en-US" sz="3600" dirty="0"/>
              <a:t>Parliaments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200" dirty="0"/>
              <a:t>Unicameral (DK, NO, SW, LU)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046950-AF07-161C-74B6-3B3B24AEE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77" y="4250253"/>
            <a:ext cx="2500003" cy="19200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191CC3-4508-4072-ABED-39DF6FA47C3A}"/>
              </a:ext>
            </a:extLst>
          </p:cNvPr>
          <p:cNvSpPr txBox="1"/>
          <p:nvPr/>
        </p:nvSpPr>
        <p:spPr>
          <a:xfrm>
            <a:off x="910440" y="6313714"/>
            <a:ext cx="184067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/>
              <a:t>Folketing (DK)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09D169-9BC6-B387-8D26-9C52EED227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0840" y="4255574"/>
            <a:ext cx="2381250" cy="19296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A6DD55-6CFB-4EB8-569A-AC8D8A7BC2C4}"/>
              </a:ext>
            </a:extLst>
          </p:cNvPr>
          <p:cNvSpPr txBox="1"/>
          <p:nvPr/>
        </p:nvSpPr>
        <p:spPr>
          <a:xfrm>
            <a:off x="3809622" y="6327117"/>
            <a:ext cx="184067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 err="1"/>
              <a:t>Storting</a:t>
            </a:r>
            <a:r>
              <a:rPr lang="en-US" sz="2000" b="1" dirty="0"/>
              <a:t> (NO)</a:t>
            </a:r>
          </a:p>
        </p:txBody>
      </p:sp>
      <p:pic>
        <p:nvPicPr>
          <p:cNvPr id="9" name="Picture 8" descr="Parliament House, Stockholm">
            <a:extLst>
              <a:ext uri="{FF2B5EF4-FFF2-40B4-BE49-F238E27FC236}">
                <a16:creationId xmlns:a16="http://schemas.microsoft.com/office/drawing/2014/main" id="{A5E8BF4F-B4CE-3158-B898-0A4DA8C2AF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0206" y="4266518"/>
            <a:ext cx="2549485" cy="19271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8947B1E-9EF3-AB7C-D7E9-3FDE300357A4}"/>
              </a:ext>
            </a:extLst>
          </p:cNvPr>
          <p:cNvSpPr txBox="1"/>
          <p:nvPr/>
        </p:nvSpPr>
        <p:spPr>
          <a:xfrm>
            <a:off x="6698908" y="6340520"/>
            <a:ext cx="184067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 err="1"/>
              <a:t>Riksdag</a:t>
            </a:r>
            <a:r>
              <a:rPr lang="en-US" sz="2000" b="1" dirty="0"/>
              <a:t> (SW)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8362AD-EBD0-B55E-097E-610FE26CA6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3499" y="4251299"/>
            <a:ext cx="2410939" cy="19370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CAC796F-4458-FC27-E769-190C5EB458CC}"/>
              </a:ext>
            </a:extLst>
          </p:cNvPr>
          <p:cNvSpPr txBox="1"/>
          <p:nvPr/>
        </p:nvSpPr>
        <p:spPr>
          <a:xfrm>
            <a:off x="9499630" y="6315090"/>
            <a:ext cx="184067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/>
              <a:t>Chambre (LU)</a:t>
            </a:r>
          </a:p>
        </p:txBody>
      </p:sp>
    </p:spTree>
    <p:extLst>
      <p:ext uri="{BB962C8B-B14F-4D97-AF65-F5344CB8AC3E}">
        <p14:creationId xmlns:p14="http://schemas.microsoft.com/office/powerpoint/2010/main" val="411321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8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B11E8-C27F-3BAF-370F-BC8F8A4DB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15B2C-DE15-2DC8-289C-DFBF92BFB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Variety in Europe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BA930-A660-CD9E-4CB7-2A1039173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3600" dirty="0"/>
              <a:t>Head of state ( Monarchy vs Presidential)</a:t>
            </a:r>
          </a:p>
          <a:p>
            <a:r>
              <a:rPr lang="en-US" sz="3600" dirty="0"/>
              <a:t>Political System (parliamentary vs presidential), </a:t>
            </a:r>
          </a:p>
          <a:p>
            <a:r>
              <a:rPr lang="en-US" sz="3600" dirty="0"/>
              <a:t>Parliaments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200" dirty="0"/>
              <a:t>Unicameral (DK, NO, SW, LU)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200" dirty="0"/>
              <a:t>Bicameral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2800" dirty="0"/>
              <a:t>Directly elected lower house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2800" dirty="0"/>
              <a:t>Weird upper house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B4DE18-7D9A-59D9-BCF8-FD840431E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910" y="4168796"/>
            <a:ext cx="5568414" cy="257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90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61322-7800-BD99-6CD7-C4844BE05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D4E20-DFC6-81FA-9F15-FC216A784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Variety in Europe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50005-C6EC-E919-1E74-A4E0B0292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3139"/>
            <a:ext cx="10515600" cy="53501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dirty="0"/>
              <a:t>Party systems</a:t>
            </a:r>
            <a:endParaRPr lang="en-US"/>
          </a:p>
          <a:p>
            <a:pPr marL="0" indent="0">
              <a:buNone/>
            </a:pPr>
            <a:endParaRPr lang="en-US" sz="1000"/>
          </a:p>
          <a:p>
            <a:pPr marL="0" indent="0">
              <a:buNone/>
            </a:pPr>
            <a:r>
              <a:rPr lang="en-US" sz="2400" dirty="0"/>
              <a:t>2 party              2.5 party            Multiparty</a:t>
            </a:r>
            <a:endParaRPr lang="en-US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EA05997-1709-8D55-3587-6445CA5BD96D}"/>
              </a:ext>
            </a:extLst>
          </p:cNvPr>
          <p:cNvCxnSpPr/>
          <p:nvPr/>
        </p:nvCxnSpPr>
        <p:spPr>
          <a:xfrm>
            <a:off x="1173892" y="2069756"/>
            <a:ext cx="9844216" cy="30891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5756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AA7FB-CC17-F2AD-9208-22E499E41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CF65E-22DF-E9BE-8FC7-F2456722E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Variety in Europe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69636-A86A-C8B1-3114-77804CD81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3139"/>
            <a:ext cx="10515600" cy="53501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dirty="0"/>
              <a:t>Party systems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3600" dirty="0"/>
              <a:t>Executive Majority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400" dirty="0"/>
              <a:t>1 party                                Multiparty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400" dirty="0"/>
              <a:t>Minority                   Regular coalition              Oversized</a:t>
            </a:r>
          </a:p>
          <a:p>
            <a:pPr marL="0" indent="0">
              <a:buNone/>
            </a:pPr>
            <a:r>
              <a:rPr lang="en-US" sz="2400" i="1" dirty="0"/>
              <a:t>(SW, NO, NL 2010, BE 2018)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8DCAA63-283B-E695-F9AF-7A01A9FA9AD2}"/>
              </a:ext>
            </a:extLst>
          </p:cNvPr>
          <p:cNvCxnSpPr>
            <a:cxnSpLocks/>
          </p:cNvCxnSpPr>
          <p:nvPr/>
        </p:nvCxnSpPr>
        <p:spPr>
          <a:xfrm>
            <a:off x="1173892" y="2739080"/>
            <a:ext cx="9844216" cy="30891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AC324A3-694A-774A-5876-A9B45F0142F2}"/>
              </a:ext>
            </a:extLst>
          </p:cNvPr>
          <p:cNvCxnSpPr>
            <a:cxnSpLocks/>
          </p:cNvCxnSpPr>
          <p:nvPr/>
        </p:nvCxnSpPr>
        <p:spPr>
          <a:xfrm>
            <a:off x="1173892" y="3480485"/>
            <a:ext cx="9844216" cy="30891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701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C0A3E416-13B0-4CFE-8B85-8989D8AEFB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44</Slides>
  <Notes>41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Comparing Political Democracies:  What &amp; Why?</vt:lpstr>
      <vt:lpstr>Schedule</vt:lpstr>
      <vt:lpstr>PowerPoint Presentation</vt:lpstr>
      <vt:lpstr>Variety in Europe</vt:lpstr>
      <vt:lpstr>Variety in Europe</vt:lpstr>
      <vt:lpstr>Variety in Europe</vt:lpstr>
      <vt:lpstr>Variety in Europe</vt:lpstr>
      <vt:lpstr>Variety in Europe</vt:lpstr>
      <vt:lpstr>Variety in Europe</vt:lpstr>
      <vt:lpstr>Variety in Europe</vt:lpstr>
      <vt:lpstr>Variety in Europe</vt:lpstr>
      <vt:lpstr>Irish Unification: Towards a Federal State?</vt:lpstr>
      <vt:lpstr>The Problems of  Comparative Politics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Does not tell us who to vote for, or what best form of government is</vt:lpstr>
      <vt:lpstr>Can only examine specific empirical factors f.i. Government effectiveness (Andrews, 2010)</vt:lpstr>
      <vt:lpstr>But can give evidence to make informed decision</vt:lpstr>
      <vt:lpstr>2. CP has a data problem</vt:lpstr>
      <vt:lpstr>Most phenomena have operationalization issues f.i. V-Dems Liberal Democracy Index</vt:lpstr>
      <vt:lpstr>Most phenomena have operationalization issues f.i. V-Dems Liberal Democracy Index </vt:lpstr>
      <vt:lpstr>Most phenomena have operationalization issues f.i. V-Dems Liberal Democracy Index </vt:lpstr>
      <vt:lpstr>3. Establishing complete causality is a pipedream</vt:lpstr>
      <vt:lpstr>Correlation is not Causation</vt:lpstr>
      <vt:lpstr>Probabilities, not Laws/Certainties</vt:lpstr>
      <vt:lpstr>But all science deals with these issues</vt:lpstr>
      <vt:lpstr>4. Every country is unique</vt:lpstr>
      <vt:lpstr>Does it make sense to compare?</vt:lpstr>
      <vt:lpstr>So does it matter?</vt:lpstr>
      <vt:lpstr>1. Learn more about our own country</vt:lpstr>
      <vt:lpstr>Why does Ireland have such a weird voting system (PR-STV)?</vt:lpstr>
      <vt:lpstr>PowerPoint Presentation</vt:lpstr>
      <vt:lpstr>PowerPoint Presentation</vt:lpstr>
      <vt:lpstr>2. Learn more about  other countries </vt:lpstr>
      <vt:lpstr>c.f. Democratic Backsliding in Hungary</vt:lpstr>
      <vt:lpstr>Matters for Ireland: EU Foreign Policy</vt:lpstr>
      <vt:lpstr>3. Generalist theories &amp; knowledge on politics &amp; government</vt:lpstr>
      <vt:lpstr>If A, then B  If X, then Y</vt:lpstr>
      <vt:lpstr>More on Thursday!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1454</cp:revision>
  <dcterms:created xsi:type="dcterms:W3CDTF">2026-01-14T12:02:26Z</dcterms:created>
  <dcterms:modified xsi:type="dcterms:W3CDTF">2026-01-19T08:18:47Z</dcterms:modified>
</cp:coreProperties>
</file>