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1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move the slide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0D16563-1EF2-4292-A14E-DE3ACC9583AB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49BA89C-5FDB-4F64-9AA6-4A747D1B96D3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171360"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DA04C05-4F53-4AE7-A145-AAD0F3A14293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D0AC756-2945-4820-90FB-C3782CE5C34F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1879A1C-E772-40C2-AB95-1172336F30AA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BCBD4DD-28DE-448B-BBA3-828DDDD7A346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5DDF7EF-8E32-43EC-A24E-AF464F41F9E5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sldNum" idx="5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F04A21E-2839-4372-9BD6-D7C071C9A141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sldNum" idx="5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F221C44-BC78-44CA-AB07-97055994140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 idx="5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DA4D1F6-744D-46AD-A03E-C9630E714AEC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sldNum" idx="5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52103CF-D728-477D-902B-3F5D15F6CC49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sldNum" idx="5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942AAB6-1145-4E0F-85C0-B2C2DC4E3410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38F8BEC-0F1A-4295-9434-B479EEA939BE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sldNum" idx="5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BAA0DBD-6DBF-438B-91FE-1784A26D7F9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sldNum" idx="5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2AC44C1-6E39-4BBC-BC76-AEDBCA2DF630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sldNum" idx="5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40C8E11-4063-4521-BA56-5997A5BEDE4F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5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75FAF2A-0C6C-4004-BFAF-A52CA8D14B6F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6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C4207E4-44B5-4BB9-82E0-BC22F9AF6F9A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FEFC0A5-4D1C-45BC-8E30-C8261FB7E455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Reminder: we have different types of presidents. 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F1E3E0-20CE-4F68-8559-8ED4442D076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1EA30D8-4F51-46A5-85A0-EF7FB7C46783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9418AE5-6992-4B0F-A355-8631CD1760FC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nl-BE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77CD6C5-A4AD-47E0-B14C-FCCA10D84246}" type="slidenum">
              <a:rPr lang="nl-BE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F065040-C353-4535-9147-A0D9226A16E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987E97C-3D9F-4C5C-9E72-E6F36AF4A704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40E9BE9-90B2-4AD2-A665-72185207B02D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1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72D1447-1CD8-4B37-99E5-0B12DB6A2269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457200"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914400"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371600"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828800"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0"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743200"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1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BF3F5CE-4141-4B4B-B34F-2050E7F3EF1F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A2B1EB9-5A30-4DBA-BB95-9EA6AD1DD23C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AF47ABE-3D3D-4E69-8409-D78E3B796252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1BBD281-51F1-4DA9-8D52-3D9D885DA768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>
                  <a:shade val="82000"/>
                </a:schemeClr>
              </a:solidFill>
              <a:effectLst/>
              <a:uFillTx/>
              <a:latin typeface="Apto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EF61782-710E-461A-8692-BCF03077EE54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B804D7D-C7AC-4DDE-9551-9319B10CB66E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D2E3865-0753-48AB-86F4-C3A87572FC87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F9CA75D-31C7-41EE-BA2F-751B6E3EF45D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F19E8C0-7ED5-426C-9841-3744C079318C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the title text format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hyperlink" Target="https://www.coe.int/en/web/electoral-assistance/frequency-of-parliamentary-elections" TargetMode="External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hyperlink" Target="https://www.theguardian.com/world/2026/jan/19/portugal-presidential-election-socialist-party-seguro" TargetMode="External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pn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slideLayout" Target="../slideLayouts/slideLayout4.xml"/><Relationship Id="rId7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3" descr="undefined"/>
          <p:cNvPicPr/>
          <p:nvPr/>
        </p:nvPicPr>
        <p:blipFill>
          <a:blip r:embed="rId1"/>
          <a:stretch/>
        </p:blipFill>
        <p:spPr>
          <a:xfrm>
            <a:off x="3802680" y="891720"/>
            <a:ext cx="4578120" cy="55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Title 1"/>
          <p:cNvSpPr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914400">
              <a:lnSpc>
                <a:spcPct val="90000"/>
              </a:lnSpc>
            </a:pPr>
            <a:r>
              <a:rPr lang="en-US" sz="43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Portuguese Presidential Election: Results 18/1</a:t>
            </a:r>
            <a:endParaRPr lang="en-US" sz="4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Correction: Athenian Democracy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838080" y="1535400"/>
            <a:ext cx="10515240" cy="4033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Assembly (all male citizens)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028880" lvl="1" indent="-57168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Finances, military, signing treaties, …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028880" lvl="1" indent="-57168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Ostracism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Council (500 </a:t>
            </a:r>
            <a:r>
              <a:rPr lang="en-US" sz="4000" b="1" u="sng" strike="noStrike">
                <a:solidFill>
                  <a:schemeClr val="lt1"/>
                </a:solidFill>
                <a:effectLst/>
                <a:uFillTx/>
                <a:latin typeface="Aptos"/>
              </a:rPr>
              <a:t>randomly </a:t>
            </a: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elected citizens)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028880" lvl="1" indent="-57168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Agenda-setting for assembly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028880" lvl="1" indent="-57168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Acted by itself in crisis/war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Executive committee (1 of 10 tribes)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Law courts with randomly elected magistrates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96" name="Picture 4" descr="Ostrakon for Pericles"/>
          <p:cNvPicPr/>
          <p:nvPr/>
        </p:nvPicPr>
        <p:blipFill>
          <a:blip r:embed="rId1"/>
          <a:srcRect l="25917" t="23833" r="22062" b="21512"/>
          <a:stretch/>
        </p:blipFill>
        <p:spPr>
          <a:xfrm>
            <a:off x="9522360" y="1613520"/>
            <a:ext cx="2565000" cy="1622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Direct vs Representative Democracy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98" name="Picture 5" descr="Direct and representative democracy - Sketchplanations"/>
          <p:cNvPicPr/>
          <p:nvPr/>
        </p:nvPicPr>
        <p:blipFill>
          <a:blip r:embed="rId1"/>
          <a:stretch/>
        </p:blipFill>
        <p:spPr>
          <a:xfrm>
            <a:off x="3025440" y="1416600"/>
            <a:ext cx="6140520" cy="5136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Purpose: Common Good &amp; General Will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00" name="Content Placeholder 6"/>
          <p:cNvPicPr/>
          <p:nvPr/>
        </p:nvPicPr>
        <p:blipFill>
          <a:blip r:embed="rId1"/>
          <a:stretch/>
        </p:blipFill>
        <p:spPr>
          <a:xfrm>
            <a:off x="1263240" y="1513440"/>
            <a:ext cx="2445120" cy="4350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" name="Picture 7"/>
          <p:cNvPicPr/>
          <p:nvPr/>
        </p:nvPicPr>
        <p:blipFill>
          <a:blip r:embed="rId2"/>
          <a:stretch/>
        </p:blipFill>
        <p:spPr>
          <a:xfrm>
            <a:off x="1628640" y="4572000"/>
            <a:ext cx="1714320" cy="228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Content Placeholder 2"/>
          <p:cNvSpPr/>
          <p:nvPr/>
        </p:nvSpPr>
        <p:spPr>
          <a:xfrm>
            <a:off x="3886200" y="1510200"/>
            <a:ext cx="7467120" cy="405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marL="571680" indent="-57168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Against Plato's idea of the guardian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571680" indent="-57168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Good citizens are able to exert their will...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571680" indent="-57168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...and might have differing ideas about the common good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028880" lvl="1" indent="-57168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Homeless?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028880" lvl="1" indent="-57168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Women?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028880" lvl="1" indent="-57168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Minorities?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Free</a:t>
            </a: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, Fair &amp; Frequent Elections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04" name="Picture 3" descr="Defining Moments: Secret ballot | Australia's Defining Moments Digital ..."/>
          <p:cNvPicPr/>
          <p:nvPr/>
        </p:nvPicPr>
        <p:blipFill>
          <a:blip r:embed="rId1"/>
          <a:stretch/>
        </p:blipFill>
        <p:spPr>
          <a:xfrm>
            <a:off x="2888280" y="1384920"/>
            <a:ext cx="6415560" cy="4937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Free,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Fair </a:t>
            </a: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&amp; Frequent Elections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06" name="Picture 2" descr="Irish Women's Suffrage Movement Poster - c.1910 [638x1022] : r/HistoryPorn"/>
          <p:cNvPicPr/>
          <p:nvPr/>
        </p:nvPicPr>
        <p:blipFill>
          <a:blip r:embed="rId1"/>
          <a:stretch/>
        </p:blipFill>
        <p:spPr>
          <a:xfrm>
            <a:off x="1463760" y="1496520"/>
            <a:ext cx="3168000" cy="5001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Picture 5" descr="Irish citizens' assemblies are shaking up the status quo - Fair Vote Canada"/>
          <p:cNvPicPr/>
          <p:nvPr/>
        </p:nvPicPr>
        <p:blipFill>
          <a:blip r:embed="rId2"/>
          <a:stretch/>
        </p:blipFill>
        <p:spPr>
          <a:xfrm>
            <a:off x="5099040" y="1684080"/>
            <a:ext cx="6253200" cy="4526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Free, Fair &amp;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Frequent </a:t>
            </a: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Elections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09" name="Picture 4"/>
          <p:cNvPicPr/>
          <p:nvPr/>
        </p:nvPicPr>
        <p:blipFill>
          <a:blip r:embed="rId1"/>
          <a:stretch/>
        </p:blipFill>
        <p:spPr>
          <a:xfrm>
            <a:off x="2125080" y="1311120"/>
            <a:ext cx="7941600" cy="5122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" name="TextBox 6"/>
          <p:cNvSpPr/>
          <p:nvPr/>
        </p:nvSpPr>
        <p:spPr>
          <a:xfrm>
            <a:off x="1174320" y="6427080"/>
            <a:ext cx="98431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2"/>
              </a:rPr>
              <a:t>https://www.coe.int/en/web/electoral-assistance/frequency-of-parliamentary-elections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Necessary Institutions for Democracy (Dahl, 1998)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838080" y="1360440"/>
            <a:ext cx="10515240" cy="388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Elected Officials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Free, Fair and Frequent Elections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Freedom of Expression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Alternative Sources of Information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Associational Autonomy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Inclusive Citizenship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4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Criteria to decide if states = democracies!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4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Ireland? Russia? Hungary?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What if the People Disagree?</a:t>
            </a:r>
            <a:br>
              <a:rPr sz="4400"/>
            </a:b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Patterns of Democracy (Lijphart, 1999)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14" name="Picture 2"/>
          <p:cNvPicPr/>
          <p:nvPr/>
        </p:nvPicPr>
        <p:blipFill>
          <a:blip r:embed="rId1"/>
          <a:stretch/>
        </p:blipFill>
        <p:spPr>
          <a:xfrm>
            <a:off x="4883760" y="1825920"/>
            <a:ext cx="2421360" cy="365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" name="Text Placeholder 2"/>
          <p:cNvSpPr/>
          <p:nvPr/>
        </p:nvSpPr>
        <p:spPr>
          <a:xfrm>
            <a:off x="20160" y="2662560"/>
            <a:ext cx="4418640" cy="61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5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Majoritarian 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5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Democracy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40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Bare Majority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Placeholder 2"/>
          <p:cNvSpPr/>
          <p:nvPr/>
        </p:nvSpPr>
        <p:spPr>
          <a:xfrm>
            <a:off x="7767000" y="2662560"/>
            <a:ext cx="4418640" cy="61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5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Consensus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5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Democracy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40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Maximal Majority</a:t>
            </a: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Title 1"/>
          <p:cNvSpPr/>
          <p:nvPr/>
        </p:nvSpPr>
        <p:spPr>
          <a:xfrm>
            <a:off x="829080" y="548208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 defTabSz="914400">
              <a:lnSpc>
                <a:spcPct val="90000"/>
              </a:lnSpc>
            </a:pP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Difference? Institutions!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" dur="indefinite" restart="never" nodeType="tmRoot">
          <p:childTnLst>
            <p:seq>
              <p:cTn id="54" dur="indefinite" nodeType="mainSeq">
                <p:childTnLst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Executive – Parties or Joint-Power Dimension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graphicFrame>
        <p:nvGraphicFramePr>
          <p:cNvPr id="119" name="Table 3"/>
          <p:cNvGraphicFramePr/>
          <p:nvPr/>
        </p:nvGraphicFramePr>
        <p:xfrm>
          <a:off x="1096920" y="1500840"/>
          <a:ext cx="9981000" cy="4574160"/>
        </p:xfrm>
        <a:graphic>
          <a:graphicData uri="http://schemas.openxmlformats.org/drawingml/2006/table">
            <a:tbl>
              <a:tblPr/>
              <a:tblGrid>
                <a:gridCol w="3326760"/>
                <a:gridCol w="3326760"/>
                <a:gridCol w="3326760"/>
              </a:tblGrid>
              <a:tr h="4492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Institution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Majoritarian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Consensus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Executive Majority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Single-Party (power concentration)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Multiparty (power-sharing)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Executive-Legislative Relation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Dominant Executive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Balance of Power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492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Party System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Two-Party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Multi-Party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Electoral System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Majoritarian, Disproportional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Proportional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Interest Groups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Pluralist, Competitive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Coordinated, Compromise-oriented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0" name="Rectangle 2"/>
          <p:cNvSpPr/>
          <p:nvPr/>
        </p:nvSpPr>
        <p:spPr>
          <a:xfrm>
            <a:off x="1079640" y="1932120"/>
            <a:ext cx="10023480" cy="85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1" name="Rectangle 4"/>
          <p:cNvSpPr/>
          <p:nvPr/>
        </p:nvSpPr>
        <p:spPr>
          <a:xfrm>
            <a:off x="1079640" y="2742480"/>
            <a:ext cx="10023480" cy="85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2" name="Rectangle 5"/>
          <p:cNvSpPr/>
          <p:nvPr/>
        </p:nvSpPr>
        <p:spPr>
          <a:xfrm>
            <a:off x="983160" y="3523680"/>
            <a:ext cx="10119960" cy="524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3" name="Rectangle 6"/>
          <p:cNvSpPr/>
          <p:nvPr/>
        </p:nvSpPr>
        <p:spPr>
          <a:xfrm>
            <a:off x="1079640" y="3957840"/>
            <a:ext cx="10023480" cy="939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4" name="Rectangle 7"/>
          <p:cNvSpPr/>
          <p:nvPr/>
        </p:nvSpPr>
        <p:spPr>
          <a:xfrm>
            <a:off x="983160" y="4816080"/>
            <a:ext cx="10274400" cy="1151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" dur="indefinite" restart="never" nodeType="tmRoot">
          <p:childTnLst>
            <p:seq>
              <p:cTn id="68" dur="indefinite" nodeType="mainSeq">
                <p:childTnLst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Majoritarian or consensus? 2024 elections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United Kingdom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Belgium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28" name="Picture 6"/>
          <p:cNvPicPr/>
          <p:nvPr/>
        </p:nvPicPr>
        <p:blipFill>
          <a:blip r:embed="rId1"/>
          <a:stretch/>
        </p:blipFill>
        <p:spPr>
          <a:xfrm>
            <a:off x="675720" y="2692800"/>
            <a:ext cx="5905080" cy="368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Picture 7"/>
          <p:cNvPicPr/>
          <p:nvPr/>
        </p:nvPicPr>
        <p:blipFill>
          <a:blip r:embed="rId2"/>
          <a:stretch/>
        </p:blipFill>
        <p:spPr>
          <a:xfrm>
            <a:off x="7057440" y="3070800"/>
            <a:ext cx="4054680" cy="3093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1"/>
          <p:cNvPicPr/>
          <p:nvPr/>
        </p:nvPicPr>
        <p:blipFill>
          <a:blip r:embed="rId1"/>
          <a:stretch/>
        </p:blipFill>
        <p:spPr>
          <a:xfrm>
            <a:off x="2435400" y="502560"/>
            <a:ext cx="7320600" cy="586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TextBox 2"/>
          <p:cNvSpPr/>
          <p:nvPr/>
        </p:nvSpPr>
        <p:spPr>
          <a:xfrm>
            <a:off x="802440" y="6363360"/>
            <a:ext cx="10586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2"/>
              </a:rPr>
              <a:t>https://www.theguardian.com/world/2026/jan/19/portugal-presidential-election-socialist-party-seguro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644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</a:pPr>
            <a:r>
              <a:rPr lang="en-US" sz="4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United Kingdom: Concentration of Power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2536200" y="6442200"/>
            <a:ext cx="7116840" cy="418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9999"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"Elective Dictatorship" (Lord Hailsham)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32" name="Picture 10" descr="UK election: First-past-the-post hands Labour all the power with 33.7% ..."/>
          <p:cNvPicPr/>
          <p:nvPr/>
        </p:nvPicPr>
        <p:blipFill>
          <a:blip r:embed="rId1"/>
          <a:stretch/>
        </p:blipFill>
        <p:spPr>
          <a:xfrm>
            <a:off x="1259280" y="1012680"/>
            <a:ext cx="9673560" cy="5059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" name="Content Placeholder 3"/>
          <p:cNvSpPr/>
          <p:nvPr/>
        </p:nvSpPr>
        <p:spPr>
          <a:xfrm>
            <a:off x="5836320" y="5751000"/>
            <a:ext cx="7116840" cy="41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rmAutofit/>
          </a:bodyPr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400" b="1" u="none" strike="noStrike">
                <a:solidFill>
                  <a:srgbClr val="FF0000"/>
                </a:solidFill>
                <a:effectLst/>
                <a:uFillTx/>
                <a:latin typeface="Aptos"/>
              </a:rPr>
              <a:t>+ only 20.2% of electorate share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644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</a:pPr>
            <a:r>
              <a:rPr lang="en-US" sz="4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Belgium: Power-Sharing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2536200" y="6037920"/>
            <a:ext cx="7116840" cy="418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Give-and-take relationship with Parliament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36" name="Picture 2"/>
          <p:cNvPicPr/>
          <p:nvPr/>
        </p:nvPicPr>
        <p:blipFill>
          <a:blip r:embed="rId1"/>
          <a:stretch/>
        </p:blipFill>
        <p:spPr>
          <a:xfrm>
            <a:off x="839880" y="1197000"/>
            <a:ext cx="5766480" cy="447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Content Placeholder 3"/>
          <p:cNvSpPr/>
          <p:nvPr/>
        </p:nvSpPr>
        <p:spPr>
          <a:xfrm>
            <a:off x="6602400" y="2830680"/>
            <a:ext cx="5419800" cy="91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Gov. Parties vote share: 49.83%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82/150 seats (55.66%)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43% of electorate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Rectangle: Rounded Corners 6"/>
          <p:cNvSpPr/>
          <p:nvPr/>
        </p:nvSpPr>
        <p:spPr>
          <a:xfrm>
            <a:off x="1062360" y="2112840"/>
            <a:ext cx="5402880" cy="288360"/>
          </a:xfrm>
          <a:prstGeom prst="roundRect">
            <a:avLst>
              <a:gd name="adj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39" name="Rectangle: Rounded Corners 7"/>
          <p:cNvSpPr/>
          <p:nvPr/>
        </p:nvSpPr>
        <p:spPr>
          <a:xfrm>
            <a:off x="1062360" y="2689920"/>
            <a:ext cx="5402880" cy="288360"/>
          </a:xfrm>
          <a:prstGeom prst="roundRect">
            <a:avLst>
              <a:gd name="adj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0" name="Rectangle: Rounded Corners 8"/>
          <p:cNvSpPr/>
          <p:nvPr/>
        </p:nvSpPr>
        <p:spPr>
          <a:xfrm>
            <a:off x="1062360" y="3186720"/>
            <a:ext cx="5402880" cy="288360"/>
          </a:xfrm>
          <a:prstGeom prst="roundRect">
            <a:avLst>
              <a:gd name="adj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1" name="Rectangle: Rounded Corners 9"/>
          <p:cNvSpPr/>
          <p:nvPr/>
        </p:nvSpPr>
        <p:spPr>
          <a:xfrm>
            <a:off x="1062360" y="3740760"/>
            <a:ext cx="5402880" cy="553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Federal – Unitary or Divided-Power Dimension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graphicFrame>
        <p:nvGraphicFramePr>
          <p:cNvPr id="143" name="Table 4"/>
          <p:cNvGraphicFramePr/>
          <p:nvPr/>
        </p:nvGraphicFramePr>
        <p:xfrm>
          <a:off x="1096920" y="1500840"/>
          <a:ext cx="9981000" cy="4574160"/>
        </p:xfrm>
        <a:graphic>
          <a:graphicData uri="http://schemas.openxmlformats.org/drawingml/2006/table">
            <a:tbl>
              <a:tblPr/>
              <a:tblGrid>
                <a:gridCol w="3326760"/>
                <a:gridCol w="3326760"/>
                <a:gridCol w="3326760"/>
              </a:tblGrid>
              <a:tr h="4492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Institution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Majoritarian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Consensus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Government centralization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Unitary &amp; Centralized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Federal &amp; Decentralized 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Parliamentary power distribution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Unicameral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Bicameral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492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Constitutions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Flexible, simple majority for am.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Rigid, super majority for am.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Constitutionality of laws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Legislature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Courts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Central Banks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Dependent on executive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Independent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4" name="Rectangle 3"/>
          <p:cNvSpPr/>
          <p:nvPr/>
        </p:nvSpPr>
        <p:spPr>
          <a:xfrm>
            <a:off x="1079640" y="1932120"/>
            <a:ext cx="10023480" cy="85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5" name="Rectangle 6"/>
          <p:cNvSpPr/>
          <p:nvPr/>
        </p:nvSpPr>
        <p:spPr>
          <a:xfrm>
            <a:off x="1069920" y="2790000"/>
            <a:ext cx="10023480" cy="85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6" name="Rectangle 8"/>
          <p:cNvSpPr/>
          <p:nvPr/>
        </p:nvSpPr>
        <p:spPr>
          <a:xfrm>
            <a:off x="1086120" y="3641040"/>
            <a:ext cx="10023480" cy="85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7" name="Rectangle 10"/>
          <p:cNvSpPr/>
          <p:nvPr/>
        </p:nvSpPr>
        <p:spPr>
          <a:xfrm>
            <a:off x="1069920" y="4427280"/>
            <a:ext cx="10023480" cy="85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8" name="Rectangle 12"/>
          <p:cNvSpPr/>
          <p:nvPr/>
        </p:nvSpPr>
        <p:spPr>
          <a:xfrm>
            <a:off x="1069920" y="5278680"/>
            <a:ext cx="10023480" cy="85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9" dur="indefinite" restart="never" nodeType="tmRoot">
          <p:childTnLst>
            <p:seq>
              <p:cTn id="90" dur="indefinite" nodeType="mainSeq">
                <p:childTnLst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Majoritarian or consensus? 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United Kingdom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Belgium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2" name="TextBox 9"/>
          <p:cNvSpPr/>
          <p:nvPr/>
        </p:nvSpPr>
        <p:spPr>
          <a:xfrm>
            <a:off x="619200" y="2700000"/>
            <a:ext cx="5473440" cy="310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Little power for House of Lords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Little power for courts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But: Devolution (including Bank of England)!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Yet not the same as Federal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Box 10"/>
          <p:cNvSpPr/>
          <p:nvPr/>
        </p:nvSpPr>
        <p:spPr>
          <a:xfrm>
            <a:off x="6116760" y="2700000"/>
            <a:ext cx="5681880" cy="310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Senate has similar composition to House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Rigid Constitution + strong Constitutional Court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Substantial power for Flanders etc.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1" dur="indefinite" restart="never" nodeType="tmRoot">
          <p:childTnLst>
            <p:seq>
              <p:cTn id="112" dur="indefinite" nodeType="mainSeq">
                <p:childTnLst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Content Placeholder 6"/>
          <p:cNvPicPr/>
          <p:nvPr/>
        </p:nvPicPr>
        <p:blipFill>
          <a:blip r:embed="rId1"/>
          <a:stretch/>
        </p:blipFill>
        <p:spPr>
          <a:xfrm>
            <a:off x="3072240" y="1198800"/>
            <a:ext cx="6053760" cy="550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TextBox 7"/>
          <p:cNvSpPr/>
          <p:nvPr/>
        </p:nvSpPr>
        <p:spPr>
          <a:xfrm>
            <a:off x="3049560" y="6346800"/>
            <a:ext cx="16653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FF0000"/>
                </a:solidFill>
                <a:effectLst/>
                <a:uFillTx/>
                <a:latin typeface="Aptos"/>
              </a:rPr>
              <a:t>Consensus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838080" y="237960"/>
            <a:ext cx="10515240" cy="862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77500" lnSpcReduction="19999"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Patterns of Democracy 1945 – 2010</a:t>
            </a:r>
            <a:br>
              <a:rPr sz="4400"/>
            </a:b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(Lijphart, 2012)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57" name="TextBox 10"/>
          <p:cNvSpPr/>
          <p:nvPr/>
        </p:nvSpPr>
        <p:spPr>
          <a:xfrm>
            <a:off x="7675920" y="6346800"/>
            <a:ext cx="16653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FF0000"/>
                </a:solidFill>
                <a:effectLst/>
                <a:uFillTx/>
                <a:latin typeface="Aptos"/>
              </a:rPr>
              <a:t>Majoritarian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Box 11"/>
          <p:cNvSpPr/>
          <p:nvPr/>
        </p:nvSpPr>
        <p:spPr>
          <a:xfrm>
            <a:off x="3049560" y="1529640"/>
            <a:ext cx="16653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FF0000"/>
                </a:solidFill>
                <a:effectLst/>
                <a:uFillTx/>
                <a:latin typeface="Aptos"/>
              </a:rPr>
              <a:t>Majoritarian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9" name="Oval 1"/>
          <p:cNvSpPr/>
          <p:nvPr/>
        </p:nvSpPr>
        <p:spPr>
          <a:xfrm>
            <a:off x="7482240" y="2230920"/>
            <a:ext cx="468000" cy="3394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60" name="Oval 2"/>
          <p:cNvSpPr/>
          <p:nvPr/>
        </p:nvSpPr>
        <p:spPr>
          <a:xfrm>
            <a:off x="5958360" y="2881080"/>
            <a:ext cx="468000" cy="3394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61" name="Oval 3"/>
          <p:cNvSpPr/>
          <p:nvPr/>
        </p:nvSpPr>
        <p:spPr>
          <a:xfrm>
            <a:off x="4881240" y="3429720"/>
            <a:ext cx="468000" cy="3394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Content Placeholder 6"/>
          <p:cNvPicPr/>
          <p:nvPr/>
        </p:nvPicPr>
        <p:blipFill>
          <a:blip r:embed="rId1"/>
          <a:srcRect l="0" t="0" r="0" b="53438"/>
          <a:stretch/>
        </p:blipFill>
        <p:spPr>
          <a:xfrm>
            <a:off x="-4320" y="1154160"/>
            <a:ext cx="6094800" cy="4024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" name="Content Placeholder 6"/>
          <p:cNvPicPr/>
          <p:nvPr/>
        </p:nvPicPr>
        <p:blipFill>
          <a:blip r:embed="rId2"/>
          <a:srcRect l="6442" t="46058" r="4669" b="13318"/>
          <a:stretch/>
        </p:blipFill>
        <p:spPr>
          <a:xfrm>
            <a:off x="6091920" y="1156680"/>
            <a:ext cx="6099120" cy="4030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1"/>
          <p:cNvPicPr/>
          <p:nvPr/>
        </p:nvPicPr>
        <p:blipFill>
          <a:blip r:embed="rId1"/>
          <a:stretch/>
        </p:blipFill>
        <p:spPr>
          <a:xfrm>
            <a:off x="1275480" y="1894320"/>
            <a:ext cx="9640800" cy="307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Rectangle: Rounded Corners 2"/>
          <p:cNvSpPr/>
          <p:nvPr/>
        </p:nvSpPr>
        <p:spPr>
          <a:xfrm>
            <a:off x="5833080" y="4489200"/>
            <a:ext cx="2138760" cy="34848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Reminder: Class 2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Head of state ( Monarchy vs Presidential)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Political System (parliamentary vs presidential)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76" name="Picture 3" descr="'It's 2025 not 1955': Just six women appointed Ministers of State while ..."/>
          <p:cNvPicPr/>
          <p:nvPr/>
        </p:nvPicPr>
        <p:blipFill>
          <a:blip r:embed="rId1"/>
          <a:stretch/>
        </p:blipFill>
        <p:spPr>
          <a:xfrm>
            <a:off x="1456200" y="4840200"/>
            <a:ext cx="3430800" cy="201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Picture 4"/>
          <p:cNvPicPr/>
          <p:nvPr/>
        </p:nvPicPr>
        <p:blipFill>
          <a:blip r:embed="rId2"/>
          <a:stretch/>
        </p:blipFill>
        <p:spPr>
          <a:xfrm>
            <a:off x="939600" y="3080520"/>
            <a:ext cx="4463280" cy="185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Rectangle: Rounded Corners 6"/>
          <p:cNvSpPr/>
          <p:nvPr/>
        </p:nvSpPr>
        <p:spPr>
          <a:xfrm>
            <a:off x="1112040" y="3779280"/>
            <a:ext cx="771840" cy="44244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9" name="Arrow: Curved Right 7"/>
          <p:cNvSpPr/>
          <p:nvPr/>
        </p:nvSpPr>
        <p:spPr>
          <a:xfrm>
            <a:off x="257400" y="3974760"/>
            <a:ext cx="854280" cy="172944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80" name="Picture 8" descr="Trump declares self as acting President of Venezuela"/>
          <p:cNvPicPr/>
          <p:nvPr/>
        </p:nvPicPr>
        <p:blipFill>
          <a:blip r:embed="rId3"/>
          <a:stretch/>
        </p:blipFill>
        <p:spPr>
          <a:xfrm>
            <a:off x="8609400" y="3081960"/>
            <a:ext cx="2742840" cy="367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Picture 10"/>
          <p:cNvPicPr/>
          <p:nvPr/>
        </p:nvPicPr>
        <p:blipFill>
          <a:blip r:embed="rId4"/>
          <a:stretch/>
        </p:blipFill>
        <p:spPr>
          <a:xfrm>
            <a:off x="6905160" y="3087000"/>
            <a:ext cx="1708560" cy="2584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Picture 11"/>
          <p:cNvPicPr/>
          <p:nvPr/>
        </p:nvPicPr>
        <p:blipFill>
          <a:blip r:embed="rId5"/>
          <a:stretch/>
        </p:blipFill>
        <p:spPr>
          <a:xfrm>
            <a:off x="5163480" y="4226760"/>
            <a:ext cx="1745640" cy="2333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Reminder: Class 2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Head of state ( Monarchy vs Presidential)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Political System (parliamentary vs presidential)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</a:pP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Portugal: Semi-presidential with a "moderating" president in between executive, legislative &amp; judiciary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de-DE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Patterns of Democracy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BE" sz="2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POL1036: Comparative European Politics</a:t>
            </a:r>
            <a:r>
              <a:rPr lang="fr-B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– Lecture 5 - 29/1/2026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Schedule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838080" y="13719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Today: 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The concept of Democracy (Cont.)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Majoritarian vs Consensus Democracy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71680" indent="-57168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Institutions as the key factors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</a:pP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90" name="Content Placeholder 3" descr="Types Of Government Chart Explanation Of The Us Government S"/>
          <p:cNvPicPr/>
          <p:nvPr/>
        </p:nvPicPr>
        <p:blipFill>
          <a:blip r:embed="rId1"/>
          <a:stretch/>
        </p:blipFill>
        <p:spPr>
          <a:xfrm>
            <a:off x="4680" y="1800"/>
            <a:ext cx="12182400" cy="6861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From town halls to representation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92" name="Picture 2" descr="Communities Divided: Massachusetts, January to March 1775 - Journal of ..."/>
          <p:cNvPicPr/>
          <p:nvPr/>
        </p:nvPicPr>
        <p:blipFill>
          <a:blip r:embed="rId1"/>
          <a:stretch/>
        </p:blipFill>
        <p:spPr>
          <a:xfrm>
            <a:off x="1150560" y="1284120"/>
            <a:ext cx="2707560" cy="5376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Picture 3" descr="Congress Painting at PaintingValley.com | Explore collection of ..."/>
          <p:cNvPicPr/>
          <p:nvPr/>
        </p:nvPicPr>
        <p:blipFill>
          <a:blip r:embed="rId2"/>
          <a:stretch/>
        </p:blipFill>
        <p:spPr>
          <a:xfrm>
            <a:off x="5476320" y="1491120"/>
            <a:ext cx="4711680" cy="494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LibreOffice/26.2.5.2$Linux_X86_64 LibreOffice_project/6d2b0d33fb0f5da53a12f98bed3e9973e56ff1f0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2026-01-23T07:04:08Z</dcterms:created>
  <dc:creator/>
  <dc:description/>
  <dc:language>en-US</dc:language>
  <cp:lastModifiedBy/>
  <dcterms:modified xsi:type="dcterms:W3CDTF">2026-08-30T09:36:18Z</dcterms:modified>
  <cp:revision>1852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24</vt:i4>
  </property>
  <property fmtid="{D5CDD505-2E9C-101B-9397-08002B2CF9AE}" pid="3" name="PresentationFormat">
    <vt:lpwstr>Widescreen</vt:lpwstr>
  </property>
  <property fmtid="{D5CDD505-2E9C-101B-9397-08002B2CF9AE}" pid="4" name="Slides">
    <vt:i4>25</vt:i4>
  </property>
</Properties>
</file>