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2" r:id="rId15"/>
    <p:sldId id="283" r:id="rId16"/>
    <p:sldId id="260" r:id="rId17"/>
    <p:sldId id="284" r:id="rId18"/>
    <p:sldId id="264" r:id="rId19"/>
    <p:sldId id="266" r:id="rId20"/>
    <p:sldId id="265" r:id="rId21"/>
    <p:sldId id="285" r:id="rId22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6187" autoAdjust="0"/>
  </p:normalViewPr>
  <p:slideViewPr>
    <p:cSldViewPr snapToGrid="0">
      <p:cViewPr varScale="1">
        <p:scale>
          <a:sx n="71" d="100"/>
          <a:sy n="71" d="100"/>
        </p:scale>
        <p:origin x="20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1ED1A-4391-494E-BADA-92FBDE00EB8C}" type="datetimeFigureOut">
              <a:rPr lang="nl-BE" smtClean="0"/>
              <a:t>12/01/2026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CACCD-A9A7-4841-B9B4-B60480970CC0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2520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4893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40886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  <a:highlight>
                <a:srgbClr val="23252A"/>
              </a:highlight>
              <a:latin typeface="Aptos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94798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97976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C1452-6451-0E7C-3397-8B37D8CF5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6F8098-497E-A7F0-9356-2D836A6D5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00CB8F-010C-8D05-CAB3-AD2C193878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019A7F-0A1B-271B-9945-13D0F61A67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95466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51248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5297A-4D5A-80DC-9885-F15B444B7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9D605E-DD41-5AE1-20D4-E3FBEA32C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502104-F0FE-EEA7-F5C4-878F183157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0F3C81-52A8-F7B5-AE69-77C9BDDB65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41545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260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350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488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972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720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3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72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00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724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71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86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9590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glish.atlatszo.hu/2025/08/25/gerrymandered-districts-manipulated-polls-orbans-party-banks-on-local-races-to-win-2026-elections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urworldindata.org/democracy#explore-data-on-democracy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doi.org/10.17951/bc.2018.3.47-65" TargetMode="Externa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C64C3-A97B-41C5-217A-8A76F58CB2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/>
              <a:t>POL1036: Comparative </a:t>
            </a:r>
            <a:r>
              <a:rPr lang="fr-BE" dirty="0" err="1"/>
              <a:t>European</a:t>
            </a:r>
            <a:r>
              <a:rPr lang="fr-BE" dirty="0"/>
              <a:t> </a:t>
            </a:r>
            <a:r>
              <a:rPr lang="fr-BE" dirty="0" err="1"/>
              <a:t>Politics</a:t>
            </a:r>
            <a:endParaRPr lang="nl-BE" dirty="0" err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2BF241-074F-EFF1-8001-5F93D36E2D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fr-BE" dirty="0"/>
          </a:p>
          <a:p>
            <a:r>
              <a:rPr lang="fr-BE" dirty="0"/>
              <a:t>Introduction – 12/1/2026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93892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CB5A1-6897-CD75-D74D-46522801E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45FB3A1-A502-CF7E-2598-791EF5FF404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The </a:t>
            </a:r>
            <a:r>
              <a:rPr lang="en-US" sz="3200" i="1" dirty="0"/>
              <a:t>Fidesz-</a:t>
            </a:r>
            <a:r>
              <a:rPr lang="en-US" sz="3200" i="1" dirty="0" err="1"/>
              <a:t>mander</a:t>
            </a:r>
            <a:r>
              <a:rPr lang="en-US" sz="3200" i="1" dirty="0"/>
              <a:t> </a:t>
            </a:r>
            <a:r>
              <a:rPr lang="en-US" sz="3200" dirty="0"/>
              <a:t>stacks the deck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C6AE0C-C19A-7CA7-9485-39153ACE8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50" y="1038225"/>
            <a:ext cx="9486900" cy="478155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39B4756-DB56-757F-82D0-3B528341B060}"/>
              </a:ext>
            </a:extLst>
          </p:cNvPr>
          <p:cNvSpPr/>
          <p:nvPr/>
        </p:nvSpPr>
        <p:spPr>
          <a:xfrm>
            <a:off x="2320161" y="4544480"/>
            <a:ext cx="939769" cy="1040831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8F1C4B2-60AE-E251-9B39-138BAF434176}"/>
              </a:ext>
            </a:extLst>
          </p:cNvPr>
          <p:cNvSpPr/>
          <p:nvPr/>
        </p:nvSpPr>
        <p:spPr>
          <a:xfrm>
            <a:off x="5082149" y="4321099"/>
            <a:ext cx="731003" cy="126003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3E9C7F2-0E63-0631-A3DC-AE4FEDB44C7A}"/>
              </a:ext>
            </a:extLst>
          </p:cNvPr>
          <p:cNvSpPr/>
          <p:nvPr/>
        </p:nvSpPr>
        <p:spPr>
          <a:xfrm>
            <a:off x="8533069" y="4442184"/>
            <a:ext cx="783194" cy="126003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1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337F82-14FE-92A0-87BB-2421F1BF18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898" r="39727" b="4310"/>
          <a:stretch>
            <a:fillRect/>
          </a:stretch>
        </p:blipFill>
        <p:spPr>
          <a:xfrm>
            <a:off x="3918877" y="822844"/>
            <a:ext cx="4363589" cy="5565106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A6A39A8-80CA-6D6F-9250-A6ABD308A2FF}"/>
              </a:ext>
            </a:extLst>
          </p:cNvPr>
          <p:cNvSpPr/>
          <p:nvPr/>
        </p:nvSpPr>
        <p:spPr>
          <a:xfrm>
            <a:off x="3918877" y="5524311"/>
            <a:ext cx="4280043" cy="52935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B333A0-85CB-7FDD-3D3A-CBCFB3DB5B32}"/>
              </a:ext>
            </a:extLst>
          </p:cNvPr>
          <p:cNvSpPr txBox="1"/>
          <p:nvPr/>
        </p:nvSpPr>
        <p:spPr>
          <a:xfrm>
            <a:off x="2442575" y="318370"/>
            <a:ext cx="7306849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0" i="0" u="none" strike="noStrike" baseline="0" dirty="0">
                <a:solidFill>
                  <a:srgbClr val="FFFFFF"/>
                </a:solidFill>
                <a:latin typeface="Aptos Display"/>
              </a:rPr>
              <a:t>The </a:t>
            </a:r>
            <a:r>
              <a:rPr lang="en-US" sz="3200" b="0" i="1" u="none" strike="noStrike" baseline="0" dirty="0">
                <a:solidFill>
                  <a:srgbClr val="FFFFFF"/>
                </a:solidFill>
                <a:latin typeface="Aptos Display"/>
              </a:rPr>
              <a:t>Fidesz-</a:t>
            </a:r>
            <a:r>
              <a:rPr lang="en-US" sz="3200" b="0" i="1" u="none" strike="noStrike" baseline="0" err="1">
                <a:solidFill>
                  <a:srgbClr val="FFFFFF"/>
                </a:solidFill>
                <a:latin typeface="Aptos Display"/>
              </a:rPr>
              <a:t>mander</a:t>
            </a:r>
            <a:r>
              <a:rPr lang="en-US" sz="3200" b="0" i="1" u="none" strike="noStrike" baseline="0" dirty="0">
                <a:solidFill>
                  <a:srgbClr val="FFFFFF"/>
                </a:solidFill>
                <a:latin typeface="Aptos Display"/>
              </a:rPr>
              <a:t> </a:t>
            </a:r>
            <a:r>
              <a:rPr lang="en-US" sz="3200" b="0" i="0" u="none" strike="noStrike" baseline="0" dirty="0">
                <a:solidFill>
                  <a:srgbClr val="FFFFFF"/>
                </a:solidFill>
                <a:latin typeface="Aptos Display"/>
              </a:rPr>
              <a:t>stacks the deck</a:t>
            </a:r>
            <a:r>
              <a:rPr sz="3200" b="0" i="0" dirty="0">
                <a:solidFill>
                  <a:srgbClr val="000000"/>
                </a:solidFill>
                <a:latin typeface="Aptos Display"/>
                <a:ea typeface="Aptos Display"/>
                <a:cs typeface="Aptos Display"/>
              </a:rPr>
              <a:t>​</a:t>
            </a:r>
            <a:endParaRPr lang="en-US" dirty="0"/>
          </a:p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494422-66BE-4CA1-D59C-BF93542A990D}"/>
              </a:ext>
            </a:extLst>
          </p:cNvPr>
          <p:cNvSpPr txBox="1"/>
          <p:nvPr/>
        </p:nvSpPr>
        <p:spPr>
          <a:xfrm>
            <a:off x="2446421" y="6386763"/>
            <a:ext cx="7299157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hlinkClick r:id="rId3"/>
              </a:rPr>
              <a:t>https://english.atlatszo.hu/2025/08/25/gerrymandered-districts-manipulated-polls-orbans-party-banks-on-local-races-to-win-2026-elections/</a:t>
            </a:r>
            <a:r>
              <a:rPr lang="en-US" sz="1400" dirty="0"/>
              <a:t> 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4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C7C78-279A-AB04-916C-A93810F66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CEC8CB-4930-3E33-28B5-C39198F26519}"/>
              </a:ext>
            </a:extLst>
          </p:cNvPr>
          <p:cNvSpPr txBox="1"/>
          <p:nvPr/>
        </p:nvSpPr>
        <p:spPr>
          <a:xfrm>
            <a:off x="2442575" y="318370"/>
            <a:ext cx="7306849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FF"/>
                </a:solidFill>
                <a:latin typeface="Aptos Display"/>
              </a:rPr>
              <a:t>Result: </a:t>
            </a:r>
            <a:r>
              <a:rPr lang="en-US" sz="3200" b="1" dirty="0">
                <a:solidFill>
                  <a:srgbClr val="FFFFFF"/>
                </a:solidFill>
                <a:latin typeface="Aptos Display"/>
              </a:rPr>
              <a:t>Democratic Backsliding</a:t>
            </a:r>
            <a:endParaRPr lang="en-US" b="1" dirty="0"/>
          </a:p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CB7F23-2677-3669-B7BD-2FFC83E9B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278" y="908137"/>
            <a:ext cx="9673006" cy="583504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6E1CB8C-77EC-69D7-F252-193793E1E18B}"/>
              </a:ext>
            </a:extLst>
          </p:cNvPr>
          <p:cNvCxnSpPr/>
          <p:nvPr/>
        </p:nvCxnSpPr>
        <p:spPr>
          <a:xfrm>
            <a:off x="9645041" y="1471809"/>
            <a:ext cx="52191" cy="4467615"/>
          </a:xfrm>
          <a:prstGeom prst="straightConnector1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BFBA9D6-C25E-75F3-C305-1ACAB13DCEF9}"/>
              </a:ext>
            </a:extLst>
          </p:cNvPr>
          <p:cNvSpPr txBox="1"/>
          <p:nvPr/>
        </p:nvSpPr>
        <p:spPr>
          <a:xfrm>
            <a:off x="9665919" y="1805835"/>
            <a:ext cx="149268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Fidesz 2010 election win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DD6634D-3720-73D2-D3ED-82B0A49869AB}"/>
              </a:ext>
            </a:extLst>
          </p:cNvPr>
          <p:cNvCxnSpPr>
            <a:cxnSpLocks/>
          </p:cNvCxnSpPr>
          <p:nvPr/>
        </p:nvCxnSpPr>
        <p:spPr>
          <a:xfrm>
            <a:off x="8246300" y="1503123"/>
            <a:ext cx="52191" cy="4467615"/>
          </a:xfrm>
          <a:prstGeom prst="straightConnector1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8D79163-A42E-8EEE-1E4C-8D436E553932}"/>
              </a:ext>
            </a:extLst>
          </p:cNvPr>
          <p:cNvSpPr txBox="1"/>
          <p:nvPr/>
        </p:nvSpPr>
        <p:spPr>
          <a:xfrm>
            <a:off x="8267178" y="1805834"/>
            <a:ext cx="106471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3"/>
                </a:solidFill>
              </a:rPr>
              <a:t>Fall of Berlin Wall</a:t>
            </a:r>
            <a:endParaRPr 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619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F722D-DE1C-A5DD-F94E-09F4E35FB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5AEEC1B-50D0-E2BA-3778-09D0B66D3D6E}"/>
              </a:ext>
            </a:extLst>
          </p:cNvPr>
          <p:cNvSpPr txBox="1"/>
          <p:nvPr/>
        </p:nvSpPr>
        <p:spPr>
          <a:xfrm>
            <a:off x="2442575" y="318370"/>
            <a:ext cx="7306849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FF"/>
                </a:solidFill>
                <a:latin typeface="Aptos Display"/>
              </a:rPr>
              <a:t>Result: </a:t>
            </a:r>
            <a:r>
              <a:rPr lang="en-US" sz="3200" b="1" dirty="0">
                <a:solidFill>
                  <a:srgbClr val="FFFFFF"/>
                </a:solidFill>
                <a:latin typeface="Aptos Display"/>
              </a:rPr>
              <a:t>Democratic Backsliding</a:t>
            </a:r>
            <a:endParaRPr lang="en-US" b="1" dirty="0"/>
          </a:p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D0D06A-DCA8-1C8C-4B17-7DD4C9B42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03" y="972900"/>
            <a:ext cx="4670258" cy="49545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6F06AE-18A9-C332-A5C0-90F11707FC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16" r="-204" b="903"/>
          <a:stretch>
            <a:fillRect/>
          </a:stretch>
        </p:blipFill>
        <p:spPr>
          <a:xfrm>
            <a:off x="6450653" y="970876"/>
            <a:ext cx="4633091" cy="49556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934CBF-FE41-B161-1D68-F3E7C8118C8F}"/>
              </a:ext>
            </a:extLst>
          </p:cNvPr>
          <p:cNvSpPr txBox="1"/>
          <p:nvPr/>
        </p:nvSpPr>
        <p:spPr>
          <a:xfrm>
            <a:off x="1770812" y="6013317"/>
            <a:ext cx="8650375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Aptos Display"/>
              </a:rPr>
              <a:t>Only EU country considered partly free</a:t>
            </a:r>
            <a:endParaRPr lang="en-US" sz="4000" b="1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6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38915-A1AB-1DA1-F322-A77F43588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9450"/>
            <a:ext cx="10515600" cy="287338"/>
          </a:xfrm>
        </p:spPr>
        <p:txBody>
          <a:bodyPr>
            <a:normAutofit fontScale="90000"/>
          </a:bodyPr>
          <a:lstStyle/>
          <a:p>
            <a:pPr algn="ctr"/>
            <a:r>
              <a:rPr lang="fr-BE" dirty="0"/>
              <a:t>Comparative </a:t>
            </a:r>
            <a:r>
              <a:rPr lang="fr-BE" dirty="0" err="1"/>
              <a:t>Politics</a:t>
            </a:r>
            <a:r>
              <a:rPr lang="fr-BE" dirty="0"/>
              <a:t>?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767F71-564F-D877-1A33-E5D33FCE5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7900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en-US" sz="3600" i="1" dirty="0">
                <a:ea typeface="+mn-lt"/>
                <a:cs typeface="+mn-lt"/>
              </a:rPr>
              <a:t>Is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i="1" dirty="0">
                <a:ea typeface="+mn-lt"/>
                <a:cs typeface="+mn-lt"/>
              </a:rPr>
              <a:t>Hungary an </a:t>
            </a:r>
            <a:r>
              <a:rPr lang="en-US" sz="3600" b="1" i="1" dirty="0">
                <a:ea typeface="+mn-lt"/>
                <a:cs typeface="+mn-lt"/>
              </a:rPr>
              <a:t>outlier </a:t>
            </a:r>
            <a:r>
              <a:rPr lang="en-US" sz="3600" i="1" dirty="0">
                <a:ea typeface="+mn-lt"/>
                <a:cs typeface="+mn-lt"/>
              </a:rPr>
              <a:t>or part of a </a:t>
            </a:r>
            <a:r>
              <a:rPr lang="en-US" sz="3600" b="1" i="1" dirty="0">
                <a:ea typeface="+mn-lt"/>
                <a:cs typeface="+mn-lt"/>
              </a:rPr>
              <a:t>broader trend</a:t>
            </a:r>
            <a:r>
              <a:rPr lang="en-US" sz="3600" i="1" dirty="0">
                <a:ea typeface="+mn-lt"/>
                <a:cs typeface="+mn-lt"/>
              </a:rPr>
              <a:t> toward democratic backsliding in Europe?</a:t>
            </a:r>
            <a:endParaRPr lang="en-US" sz="3600" dirty="0">
              <a:ea typeface="+mn-lt"/>
              <a:cs typeface="+mn-lt"/>
            </a:endParaRPr>
          </a:p>
          <a:p>
            <a:pPr>
              <a:buNone/>
            </a:pPr>
            <a:endParaRPr lang="en-US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67724D-56F8-AC4E-153C-527B9DE3FD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80" t="7083" r="14586" b="6111"/>
          <a:stretch>
            <a:fillRect/>
          </a:stretch>
        </p:blipFill>
        <p:spPr>
          <a:xfrm>
            <a:off x="2849999" y="2069933"/>
            <a:ext cx="6492311" cy="45193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2EB21D-0220-A596-5826-2698D76E2468}"/>
              </a:ext>
            </a:extLst>
          </p:cNvPr>
          <p:cNvSpPr txBox="1"/>
          <p:nvPr/>
        </p:nvSpPr>
        <p:spPr>
          <a:xfrm>
            <a:off x="1945106" y="6567237"/>
            <a:ext cx="830178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hlinkClick r:id="rId3"/>
              </a:rPr>
              <a:t>https://ourworldindata.org/democracy#explore-data-on-democracy</a:t>
            </a:r>
            <a:r>
              <a:rPr lang="en-US" sz="1400" dirty="0"/>
              <a:t> 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18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1D151-54C2-4710-641C-A0E1FF8A8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3610C-5BDA-EB54-5062-0D2D8B4F7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9450"/>
            <a:ext cx="10515600" cy="287338"/>
          </a:xfrm>
        </p:spPr>
        <p:txBody>
          <a:bodyPr>
            <a:normAutofit fontScale="90000"/>
          </a:bodyPr>
          <a:lstStyle/>
          <a:p>
            <a:pPr algn="ctr"/>
            <a:r>
              <a:rPr lang="fr-BE" dirty="0"/>
              <a:t>Comparative </a:t>
            </a:r>
            <a:r>
              <a:rPr lang="fr-BE" dirty="0" err="1"/>
              <a:t>Politics</a:t>
            </a:r>
            <a:r>
              <a:rPr lang="fr-BE" dirty="0"/>
              <a:t>?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D38DE-3308-EFB7-CE8F-8FB21C74C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7900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endParaRPr lang="en-US" sz="2000" i="1" dirty="0">
              <a:ea typeface="+mn-lt"/>
              <a:cs typeface="+mn-lt"/>
            </a:endParaRPr>
          </a:p>
          <a:p>
            <a:pPr algn="ctr">
              <a:buNone/>
            </a:pPr>
            <a:r>
              <a:rPr lang="en-US" sz="4400" i="1" dirty="0">
                <a:ea typeface="+mn-lt"/>
                <a:cs typeface="+mn-lt"/>
              </a:rPr>
              <a:t>What then explains the difference?</a:t>
            </a:r>
            <a:endParaRPr lang="en-US" sz="4400"/>
          </a:p>
          <a:p>
            <a:pPr>
              <a:buNone/>
            </a:pPr>
            <a:endParaRPr lang="en-US" i="1" dirty="0"/>
          </a:p>
        </p:txBody>
      </p:sp>
      <p:pic>
        <p:nvPicPr>
          <p:cNvPr id="7" name="Picture 6" descr="Spheres of influence in a multipolar world — Defense Priorities">
            <a:extLst>
              <a:ext uri="{FF2B5EF4-FFF2-40B4-BE49-F238E27FC236}">
                <a16:creationId xmlns:a16="http://schemas.microsoft.com/office/drawing/2014/main" id="{8F79D48A-C120-1237-C759-EE81DF3C4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76" y="2442091"/>
            <a:ext cx="3282557" cy="19838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04B943-2806-B13C-ECDC-FC414EDC28E5}"/>
              </a:ext>
            </a:extLst>
          </p:cNvPr>
          <p:cNvSpPr txBox="1"/>
          <p:nvPr/>
        </p:nvSpPr>
        <p:spPr>
          <a:xfrm>
            <a:off x="962526" y="4802605"/>
            <a:ext cx="3037974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 sz="2800" dirty="0" err="1">
                <a:solidFill>
                  <a:srgbClr val="FFFFFF"/>
                </a:solidFill>
                <a:latin typeface="Aptos Display"/>
              </a:rPr>
              <a:t>History</a:t>
            </a:r>
            <a:r>
              <a:rPr lang="fr-BE" sz="2800" dirty="0">
                <a:solidFill>
                  <a:srgbClr val="FFFFFF"/>
                </a:solidFill>
                <a:latin typeface="Aptos Display"/>
              </a:rPr>
              <a:t>?</a:t>
            </a:r>
            <a:endParaRPr lang="fr-BE" sz="2800" dirty="0">
              <a:latin typeface="Aptos Display"/>
            </a:endParaRPr>
          </a:p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CE9A35-43BA-C6BC-ADCC-06B945BED1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683" t="20351" r="19918" b="20644"/>
          <a:stretch>
            <a:fillRect/>
          </a:stretch>
        </p:blipFill>
        <p:spPr>
          <a:xfrm>
            <a:off x="4368131" y="2476499"/>
            <a:ext cx="3455225" cy="190089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158B6FA-6718-C881-F456-0A84EE36EFD2}"/>
              </a:ext>
            </a:extLst>
          </p:cNvPr>
          <p:cNvSpPr txBox="1"/>
          <p:nvPr/>
        </p:nvSpPr>
        <p:spPr>
          <a:xfrm>
            <a:off x="4571999" y="4802604"/>
            <a:ext cx="3037974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 sz="2800" dirty="0">
                <a:solidFill>
                  <a:srgbClr val="FFFFFF"/>
                </a:solidFill>
                <a:latin typeface="Aptos Display"/>
              </a:rPr>
              <a:t>Institutions?</a:t>
            </a:r>
            <a:endParaRPr lang="en-US" dirty="0"/>
          </a:p>
          <a:p>
            <a:pPr algn="ctr"/>
            <a:endParaRPr lang="en-US"/>
          </a:p>
        </p:txBody>
      </p:sp>
      <p:pic>
        <p:nvPicPr>
          <p:cNvPr id="15" name="Picture 14" descr="@viktororbanmemes on Tumblr">
            <a:extLst>
              <a:ext uri="{FF2B5EF4-FFF2-40B4-BE49-F238E27FC236}">
                <a16:creationId xmlns:a16="http://schemas.microsoft.com/office/drawing/2014/main" id="{6CF6773B-43EB-BF10-E05A-C13B61DB2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4087" y="2505000"/>
            <a:ext cx="1852552" cy="184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B7C824E-DF38-F938-FC52-08C9ACD87AAB}"/>
              </a:ext>
            </a:extLst>
          </p:cNvPr>
          <p:cNvSpPr txBox="1"/>
          <p:nvPr/>
        </p:nvSpPr>
        <p:spPr>
          <a:xfrm>
            <a:off x="7976258" y="4802604"/>
            <a:ext cx="3037974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BE" sz="2800" dirty="0">
                <a:solidFill>
                  <a:srgbClr val="FFFFFF"/>
                </a:solidFill>
                <a:latin typeface="Aptos Display"/>
              </a:rPr>
              <a:t>Actors?</a:t>
            </a:r>
            <a:endParaRPr lang="en-US" dirty="0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1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FF56A-E1F6-37E5-76B6-B6711A61F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/>
              <a:t>Module Goals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D38EB-ECCA-4516-9D8A-2D56A62E8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Develop analytical framework and empirical skills needed to answer these &amp; other questions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Engage with theory, comparative case studies, data sets, and scholarly debates</a:t>
            </a:r>
            <a:endParaRPr lang="fr-BE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Receive hands-on experience by contributing to your very </a:t>
            </a:r>
            <a:r>
              <a:rPr lang="en-US" b="1" dirty="0">
                <a:ea typeface="+mn-lt"/>
                <a:cs typeface="+mn-lt"/>
              </a:rPr>
              <a:t>own comparative politics research project</a:t>
            </a:r>
            <a:endParaRPr lang="fr-BE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073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29369-BE18-3B89-30C1-F159F1643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639D0-2358-0F00-D8EE-1ADDAD245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/>
              <a:t>General </a:t>
            </a:r>
            <a:r>
              <a:rPr lang="fr-BE" dirty="0" err="1"/>
              <a:t>Overview</a:t>
            </a:r>
            <a:r>
              <a:rPr lang="fr-BE" dirty="0"/>
              <a:t> of Module Content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DADD5-0E3B-0D82-D76F-672B9EC9D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Comparative Politics and how to do it</a:t>
            </a:r>
          </a:p>
          <a:p>
            <a:r>
              <a:rPr lang="en-US" dirty="0">
                <a:ea typeface="+mn-lt"/>
                <a:cs typeface="+mn-lt"/>
              </a:rPr>
              <a:t>Europe &amp; Democracy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Institutions</a:t>
            </a:r>
          </a:p>
          <a:p>
            <a:r>
              <a:rPr lang="en-US" dirty="0">
                <a:ea typeface="+mn-lt"/>
                <a:cs typeface="+mn-lt"/>
              </a:rPr>
              <a:t>Democratic Competition</a:t>
            </a:r>
          </a:p>
          <a:p>
            <a:r>
              <a:rPr lang="en-US" dirty="0">
                <a:ea typeface="+mn-lt"/>
                <a:cs typeface="+mn-lt"/>
              </a:rPr>
              <a:t>Democratic Backsliding</a:t>
            </a:r>
          </a:p>
          <a:p>
            <a:endParaRPr lang="en-US" b="1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b="1" dirty="0">
                <a:ea typeface="+mn-lt"/>
                <a:cs typeface="+mn-lt"/>
              </a:rPr>
              <a:t>Reading lists + Glossary on Loop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0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0BA03-458B-55B5-F9B4-6A09E91F4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err="1"/>
              <a:t>Assessment</a:t>
            </a:r>
            <a:r>
              <a:rPr lang="fr-BE" dirty="0"/>
              <a:t> (</a:t>
            </a:r>
            <a:r>
              <a:rPr lang="fr-BE" err="1"/>
              <a:t>See</a:t>
            </a:r>
            <a:r>
              <a:rPr lang="fr-BE" dirty="0"/>
              <a:t> Syllabus on Loop!)</a:t>
            </a:r>
            <a:endParaRPr lang="nl-BE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5C634-6F28-5472-E151-AF7806264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Written Exam (50%)</a:t>
            </a:r>
          </a:p>
          <a:p>
            <a:r>
              <a:rPr lang="en-US" dirty="0"/>
              <a:t>Continuous Assessment: Group Project + Oral Exam (50%)</a:t>
            </a:r>
          </a:p>
          <a:p>
            <a:pPr lvl="1"/>
            <a:r>
              <a:rPr lang="en-US" dirty="0"/>
              <a:t>With two randomly allocated colleagues (See Loop)</a:t>
            </a:r>
          </a:p>
          <a:p>
            <a:pPr lvl="1"/>
            <a:r>
              <a:rPr lang="en-US" dirty="0"/>
              <a:t>2000 word research paper / 5-7 min explainer video / 10-12 min video podcast</a:t>
            </a:r>
          </a:p>
          <a:p>
            <a:pPr lvl="1"/>
            <a:r>
              <a:rPr lang="en-US" b="1" dirty="0"/>
              <a:t>One-pager due 30/1 7am</a:t>
            </a:r>
          </a:p>
          <a:p>
            <a:pPr lvl="1"/>
            <a:r>
              <a:rPr lang="en-US" dirty="0"/>
              <a:t>Peer-review sessions 5-12 February</a:t>
            </a:r>
          </a:p>
          <a:p>
            <a:pPr lvl="1"/>
            <a:r>
              <a:rPr lang="en-US" b="1" dirty="0"/>
              <a:t>Project deadline 21/3 7am</a:t>
            </a:r>
          </a:p>
          <a:p>
            <a:pPr lvl="1"/>
            <a:r>
              <a:rPr lang="en-US" b="1" dirty="0"/>
              <a:t>Oral exam Weeks 12-13</a:t>
            </a:r>
          </a:p>
        </p:txBody>
      </p:sp>
    </p:spTree>
    <p:extLst>
      <p:ext uri="{BB962C8B-B14F-4D97-AF65-F5344CB8AC3E}">
        <p14:creationId xmlns:p14="http://schemas.microsoft.com/office/powerpoint/2010/main" val="90876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A007B-BB70-861D-53F8-C5B8AA38B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Use of AI</a:t>
            </a:r>
            <a:endParaRPr lang="nl-BE" dirty="0"/>
          </a:p>
        </p:txBody>
      </p:sp>
      <p:pic>
        <p:nvPicPr>
          <p:cNvPr id="9" name="Picture 8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7A00C5FF-C1B5-484F-61B7-8BE010933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08"/>
          <a:stretch/>
        </p:blipFill>
        <p:spPr>
          <a:xfrm>
            <a:off x="1123904" y="1299411"/>
            <a:ext cx="5564696" cy="4860987"/>
          </a:xfrm>
          <a:prstGeom prst="rect">
            <a:avLst/>
          </a:prstGeom>
        </p:spPr>
      </p:pic>
      <p:pic>
        <p:nvPicPr>
          <p:cNvPr id="11" name="Picture 10" descr="A diagram of a person's face&#10;&#10;Description automatically generated">
            <a:extLst>
              <a:ext uri="{FF2B5EF4-FFF2-40B4-BE49-F238E27FC236}">
                <a16:creationId xmlns:a16="http://schemas.microsoft.com/office/drawing/2014/main" id="{E395E219-6A59-7E2C-C39B-A17B6AD22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537" y="0"/>
            <a:ext cx="45005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3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9BBC9-737E-A0D9-3ADF-09EA87F45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872"/>
            <a:ext cx="10515600" cy="1325563"/>
          </a:xfrm>
        </p:spPr>
        <p:txBody>
          <a:bodyPr/>
          <a:lstStyle/>
          <a:p>
            <a:pPr algn="ctr"/>
            <a:r>
              <a:rPr lang="fr-BE" sz="6000" dirty="0"/>
              <a:t>Comparative </a:t>
            </a:r>
            <a:r>
              <a:rPr lang="fr-BE" sz="6000" err="1"/>
              <a:t>Politics</a:t>
            </a:r>
            <a:r>
              <a:rPr lang="fr-BE" sz="6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98809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7E35B-1B5D-7F74-C8B2-E452DF7A0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/>
              <a:t>Final Notes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31EF9-EBF2-6FD2-7611-9DBB4EB05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BE" dirty="0"/>
              <a:t>Slides </a:t>
            </a:r>
            <a:r>
              <a:rPr lang="fr-BE" dirty="0" err="1"/>
              <a:t>available</a:t>
            </a:r>
            <a:r>
              <a:rPr lang="fr-BE" dirty="0"/>
              <a:t> </a:t>
            </a:r>
            <a:r>
              <a:rPr lang="fr-BE" dirty="0" err="1"/>
              <a:t>before</a:t>
            </a:r>
            <a:r>
              <a:rPr lang="fr-BE" dirty="0"/>
              <a:t> class + </a:t>
            </a:r>
            <a:r>
              <a:rPr lang="fr-BE" dirty="0" err="1"/>
              <a:t>recordings</a:t>
            </a:r>
            <a:r>
              <a:rPr lang="fr-BE" dirty="0"/>
              <a:t> </a:t>
            </a:r>
            <a:r>
              <a:rPr lang="fr-BE" dirty="0" err="1"/>
              <a:t>only</a:t>
            </a:r>
            <a:r>
              <a:rPr lang="fr-BE" dirty="0"/>
              <a:t> for </a:t>
            </a:r>
            <a:r>
              <a:rPr lang="fr-BE" i="1" dirty="0" err="1"/>
              <a:t>valid</a:t>
            </a:r>
            <a:r>
              <a:rPr lang="fr-BE" i="1" dirty="0"/>
              <a:t> </a:t>
            </a:r>
            <a:r>
              <a:rPr lang="fr-BE" dirty="0"/>
              <a:t>absence (but </a:t>
            </a:r>
            <a:r>
              <a:rPr lang="fr-BE" dirty="0" err="1"/>
              <a:t>you</a:t>
            </a:r>
            <a:r>
              <a:rPr lang="fr-BE" dirty="0"/>
              <a:t> have </a:t>
            </a:r>
            <a:r>
              <a:rPr lang="fr-BE" dirty="0" err="1"/>
              <a:t>my</a:t>
            </a:r>
            <a:r>
              <a:rPr lang="fr-BE" dirty="0"/>
              <a:t> consent to record </a:t>
            </a:r>
            <a:r>
              <a:rPr lang="fr-BE" dirty="0" err="1"/>
              <a:t>my</a:t>
            </a:r>
            <a:r>
              <a:rPr lang="fr-BE" dirty="0"/>
              <a:t> </a:t>
            </a:r>
            <a:r>
              <a:rPr lang="fr-BE" dirty="0" err="1"/>
              <a:t>voice</a:t>
            </a:r>
            <a:r>
              <a:rPr lang="fr-BE" dirty="0"/>
              <a:t> in class)</a:t>
            </a:r>
          </a:p>
          <a:p>
            <a:r>
              <a:rPr lang="fr-BE" dirty="0"/>
              <a:t>Let us </a:t>
            </a:r>
            <a:r>
              <a:rPr lang="fr-BE" dirty="0" err="1"/>
              <a:t>openly</a:t>
            </a:r>
            <a:r>
              <a:rPr lang="fr-BE" dirty="0"/>
              <a:t> </a:t>
            </a:r>
            <a:r>
              <a:rPr lang="fr-BE" dirty="0" err="1"/>
              <a:t>discuss</a:t>
            </a:r>
            <a:r>
              <a:rPr lang="fr-BE" dirty="0"/>
              <a:t> and </a:t>
            </a:r>
            <a:r>
              <a:rPr lang="fr-BE" dirty="0" err="1"/>
              <a:t>disagree</a:t>
            </a:r>
            <a:endParaRPr lang="fr-BE" dirty="0"/>
          </a:p>
          <a:p>
            <a:r>
              <a:rPr lang="fr-BE" dirty="0" err="1"/>
              <a:t>Ask</a:t>
            </a:r>
            <a:r>
              <a:rPr lang="fr-BE" dirty="0"/>
              <a:t> me as </a:t>
            </a:r>
            <a:r>
              <a:rPr lang="fr-BE" dirty="0" err="1"/>
              <a:t>many</a:t>
            </a:r>
            <a:r>
              <a:rPr lang="fr-BE" dirty="0"/>
              <a:t> questions as </a:t>
            </a:r>
            <a:r>
              <a:rPr lang="fr-BE" dirty="0" err="1"/>
              <a:t>you</a:t>
            </a:r>
            <a:r>
              <a:rPr lang="fr-BE" dirty="0"/>
              <a:t> </a:t>
            </a:r>
            <a:r>
              <a:rPr lang="fr-BE" dirty="0" err="1"/>
              <a:t>want</a:t>
            </a:r>
            <a:endParaRPr lang="fr-BE" dirty="0"/>
          </a:p>
          <a:p>
            <a:r>
              <a:rPr lang="fr-BE" dirty="0"/>
              <a:t>Let me know if </a:t>
            </a:r>
            <a:r>
              <a:rPr lang="fr-BE" dirty="0" err="1"/>
              <a:t>you</a:t>
            </a:r>
            <a:r>
              <a:rPr lang="fr-BE" dirty="0"/>
              <a:t> </a:t>
            </a:r>
            <a:r>
              <a:rPr lang="fr-BE" dirty="0" err="1"/>
              <a:t>don’t</a:t>
            </a:r>
            <a:r>
              <a:rPr lang="fr-BE" dirty="0"/>
              <a:t> </a:t>
            </a:r>
            <a:r>
              <a:rPr lang="fr-BE" dirty="0" err="1"/>
              <a:t>understand</a:t>
            </a:r>
            <a:endParaRPr lang="fr-BE" dirty="0"/>
          </a:p>
          <a:p>
            <a:pPr marL="0" indent="0">
              <a:buNone/>
            </a:pPr>
            <a:endParaRPr lang="nl-BE" b="1" dirty="0"/>
          </a:p>
          <a:p>
            <a:pPr marL="0" indent="0">
              <a:buNone/>
            </a:pPr>
            <a:r>
              <a:rPr lang="nl-BE" b="1" dirty="0"/>
              <a:t>But </a:t>
            </a:r>
            <a:r>
              <a:rPr lang="nl-BE" b="1" dirty="0" err="1"/>
              <a:t>ultimately</a:t>
            </a:r>
            <a:r>
              <a:rPr lang="nl-BE" b="1" dirty="0"/>
              <a:t>, </a:t>
            </a:r>
            <a:r>
              <a:rPr lang="nl-BE" b="1" dirty="0" err="1"/>
              <a:t>you</a:t>
            </a:r>
            <a:r>
              <a:rPr lang="nl-BE" b="1" dirty="0"/>
              <a:t> are </a:t>
            </a:r>
            <a:r>
              <a:rPr lang="nl-BE" b="1" dirty="0" err="1"/>
              <a:t>responsible</a:t>
            </a:r>
            <a:r>
              <a:rPr lang="nl-BE" b="1" dirty="0"/>
              <a:t> </a:t>
            </a:r>
            <a:r>
              <a:rPr lang="nl-BE" b="1" dirty="0" err="1"/>
              <a:t>for</a:t>
            </a:r>
            <a:r>
              <a:rPr lang="nl-BE" b="1" dirty="0"/>
              <a:t> </a:t>
            </a:r>
            <a:r>
              <a:rPr lang="nl-BE" b="1" dirty="0" err="1"/>
              <a:t>your</a:t>
            </a:r>
            <a:r>
              <a:rPr lang="nl-BE" b="1" dirty="0"/>
              <a:t> </a:t>
            </a:r>
            <a:r>
              <a:rPr lang="nl-BE" b="1" dirty="0" err="1"/>
              <a:t>own</a:t>
            </a:r>
            <a:r>
              <a:rPr lang="nl-BE" b="1" dirty="0"/>
              <a:t> </a:t>
            </a:r>
            <a:r>
              <a:rPr lang="nl-BE" b="1" dirty="0" err="1"/>
              <a:t>learning</a:t>
            </a:r>
            <a:endParaRPr lang="fr-BE" dirty="0" err="1"/>
          </a:p>
        </p:txBody>
      </p:sp>
    </p:spTree>
    <p:extLst>
      <p:ext uri="{BB962C8B-B14F-4D97-AF65-F5344CB8AC3E}">
        <p14:creationId xmlns:p14="http://schemas.microsoft.com/office/powerpoint/2010/main" val="113768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5F061-562A-80C4-F43C-EF2F7DA49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8BCF98-80C4-E75A-9CE2-0762C6172C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5834" y="1825625"/>
            <a:ext cx="600033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76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0DB4E-3B35-D03F-ED55-A979E895D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DE85F8-724D-EDA8-7041-52B73F533D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89359" y="-1087"/>
            <a:ext cx="13381155" cy="708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963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s of influence in a multipolar world — Defense Priorities">
            <a:extLst>
              <a:ext uri="{FF2B5EF4-FFF2-40B4-BE49-F238E27FC236}">
                <a16:creationId xmlns:a16="http://schemas.microsoft.com/office/drawing/2014/main" id="{5A7B4B53-40CE-80E7-D7B2-0C003364A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18" y="-4330"/>
            <a:ext cx="11383819" cy="68666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A00B65-BAB1-4533-4215-66704DF07D04}"/>
              </a:ext>
            </a:extLst>
          </p:cNvPr>
          <p:cNvSpPr txBox="1"/>
          <p:nvPr/>
        </p:nvSpPr>
        <p:spPr>
          <a:xfrm>
            <a:off x="750454" y="173181"/>
            <a:ext cx="173181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NATO Countries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29BB97-6F90-3386-3475-1463E04E3876}"/>
              </a:ext>
            </a:extLst>
          </p:cNvPr>
          <p:cNvSpPr txBox="1"/>
          <p:nvPr/>
        </p:nvSpPr>
        <p:spPr>
          <a:xfrm>
            <a:off x="750454" y="542635"/>
            <a:ext cx="173181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Warsaw Pact Countries</a:t>
            </a:r>
          </a:p>
        </p:txBody>
      </p:sp>
    </p:spTree>
    <p:extLst>
      <p:ext uri="{BB962C8B-B14F-4D97-AF65-F5344CB8AC3E}">
        <p14:creationId xmlns:p14="http://schemas.microsoft.com/office/powerpoint/2010/main" val="67518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8E753-A470-0305-7B35-305907DFF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Pre-2010: democratization success story (-</a:t>
            </a:r>
            <a:r>
              <a:rPr lang="en-US" sz="3200" dirty="0" err="1"/>
              <a:t>ish</a:t>
            </a:r>
            <a:r>
              <a:rPr lang="en-US" sz="3200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B1507-16DC-9CD6-396F-9E044639D1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GOOD</a:t>
            </a:r>
          </a:p>
          <a:p>
            <a:pPr marL="0" indent="0" algn="ctr">
              <a:buNone/>
            </a:pPr>
            <a:endParaRPr lang="en-US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>Strong institutions</a:t>
            </a:r>
          </a:p>
          <a:p>
            <a:r>
              <a:rPr lang="en-US" dirty="0"/>
              <a:t>Competitive party system</a:t>
            </a:r>
          </a:p>
          <a:p>
            <a:r>
              <a:rPr lang="en-US" dirty="0"/>
              <a:t>Vibrant civil society</a:t>
            </a:r>
          </a:p>
          <a:p>
            <a:r>
              <a:rPr lang="en-US" dirty="0"/>
              <a:t>Free &amp; diverse media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FACED-1498-C19E-381D-BCF3CD5F54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C00000"/>
                </a:solidFill>
              </a:rPr>
              <a:t>BAD</a:t>
            </a:r>
            <a:endParaRPr lang="en-US" dirty="0">
              <a:solidFill>
                <a:srgbClr val="47D45A"/>
              </a:solidFill>
            </a:endParaRPr>
          </a:p>
          <a:p>
            <a:pPr marL="0" indent="0" algn="ctr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b="1" dirty="0"/>
              <a:t>2002-2010: socialist-led coalition</a:t>
            </a:r>
          </a:p>
          <a:p>
            <a:r>
              <a:rPr lang="en-US" dirty="0"/>
              <a:t>Corruption scandals</a:t>
            </a:r>
          </a:p>
          <a:p>
            <a:r>
              <a:rPr lang="en-US" dirty="0"/>
              <a:t>Tax evasion</a:t>
            </a:r>
          </a:p>
          <a:p>
            <a:r>
              <a:rPr lang="en-US" dirty="0"/>
              <a:t>Siphoning public funds</a:t>
            </a:r>
          </a:p>
        </p:txBody>
      </p:sp>
    </p:spTree>
    <p:extLst>
      <p:ext uri="{BB962C8B-B14F-4D97-AF65-F5344CB8AC3E}">
        <p14:creationId xmlns:p14="http://schemas.microsoft.com/office/powerpoint/2010/main" val="401866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A2C83-D4DD-6231-FBA4-E46D67D5A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BC244-2170-6AAE-E4A9-6F181247F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 …&amp; the </a:t>
            </a:r>
            <a:r>
              <a:rPr lang="en-US" sz="3200" b="1" dirty="0">
                <a:solidFill>
                  <a:schemeClr val="accent2">
                    <a:lumMod val="49000"/>
                  </a:schemeClr>
                </a:solidFill>
              </a:rPr>
              <a:t>Ugly</a:t>
            </a:r>
            <a:r>
              <a:rPr lang="en-US" sz="3200" b="1" dirty="0"/>
              <a:t>: </a:t>
            </a:r>
            <a:r>
              <a:rPr lang="en-US" sz="3200" dirty="0">
                <a:solidFill>
                  <a:srgbClr val="FFFFFF"/>
                </a:solidFill>
              </a:rPr>
              <a:t>2010 Parliamentary Elections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0F8F87-2F5A-9CE9-FD81-791B7AA2B31E}"/>
              </a:ext>
            </a:extLst>
          </p:cNvPr>
          <p:cNvSpPr txBox="1"/>
          <p:nvPr/>
        </p:nvSpPr>
        <p:spPr>
          <a:xfrm>
            <a:off x="1314450" y="1381125"/>
            <a:ext cx="95631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/>
              <a:t>Orbán’s Fidesz secured 2/3 super majority</a:t>
            </a:r>
            <a:endParaRPr lang="en-US" sz="3600"/>
          </a:p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2323F2-5D65-C29F-EC77-2CB72D4E1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3163" y="2181225"/>
            <a:ext cx="7305675" cy="3200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E70B5C4-A4FE-C71D-D9BD-56AA6D7357C8}"/>
              </a:ext>
            </a:extLst>
          </p:cNvPr>
          <p:cNvSpPr txBox="1"/>
          <p:nvPr/>
        </p:nvSpPr>
        <p:spPr>
          <a:xfrm>
            <a:off x="1876425" y="5534025"/>
            <a:ext cx="843915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Source: Kubas &amp; Czyż (2018). From a Liberal Opposition Party to a Right-Wing Party of Power. Three Decades of the Hungarian Fidesz (1988–2018). DOI: </a:t>
            </a:r>
            <a:r>
              <a:rPr lang="en-US" dirty="0">
                <a:hlinkClick r:id="rId5"/>
              </a:rPr>
              <a:t>https://doi.org/10.17951/bc.2018.3.47-65</a:t>
            </a:r>
            <a:r>
              <a:rPr lang="en-US" dirty="0"/>
              <a:t>  </a:t>
            </a:r>
          </a:p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5FCFA2E-9169-6A9B-9A60-E2E9C8A7AD63}"/>
              </a:ext>
            </a:extLst>
          </p:cNvPr>
          <p:cNvSpPr/>
          <p:nvPr/>
        </p:nvSpPr>
        <p:spPr>
          <a:xfrm>
            <a:off x="4710545" y="2978727"/>
            <a:ext cx="1200727" cy="116609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57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C8591-A26D-20F5-35EB-FCB412382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28E75-D992-EEFC-4FA1-D74387BCB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Fidesz locks in the power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370CF9-DE16-A8D7-652E-8C44A595A9CB}"/>
              </a:ext>
            </a:extLst>
          </p:cNvPr>
          <p:cNvSpPr txBox="1"/>
          <p:nvPr/>
        </p:nvSpPr>
        <p:spPr>
          <a:xfrm>
            <a:off x="838200" y="1400175"/>
            <a:ext cx="10515600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/>
              <a:t>Partisan Reforms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Removed checks on power of prime minister 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Packed the state with loyal partisans 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Control over news media (</a:t>
            </a:r>
            <a:r>
              <a:rPr lang="en-US" sz="2800" dirty="0" err="1"/>
              <a:t>f.i</a:t>
            </a:r>
            <a:r>
              <a:rPr lang="en-US" sz="2800" dirty="0"/>
              <a:t>. helping allied businesspeople take over private sector media)</a:t>
            </a:r>
          </a:p>
          <a:p>
            <a:pPr marL="285750" indent="-285750">
              <a:buFont typeface="Arial"/>
              <a:buChar char="•"/>
            </a:pPr>
            <a:endParaRPr lang="en-US" sz="2800" dirty="0"/>
          </a:p>
          <a:p>
            <a:r>
              <a:rPr lang="en-US" sz="2800" b="1" dirty="0"/>
              <a:t>Electoral reforms: </a:t>
            </a:r>
            <a:endParaRPr lang="en-US" sz="2800" b="1"/>
          </a:p>
          <a:p>
            <a:pPr marL="285750" indent="-285750">
              <a:buFont typeface="Arial"/>
              <a:buChar char="•"/>
            </a:pPr>
            <a:r>
              <a:rPr lang="en-US" sz="2800" i="1" dirty="0"/>
              <a:t>Gerrymandering 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No campaign on private media outlets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21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170EEDE-8805-C2A9-D575-D1E7E01747F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Gerrymandering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A12E8B-B3DD-B8D3-B312-B212B8F2C4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21" t="2529" r="4744" b="72337"/>
          <a:stretch>
            <a:fillRect/>
          </a:stretch>
        </p:blipFill>
        <p:spPr>
          <a:xfrm>
            <a:off x="2247437" y="3427956"/>
            <a:ext cx="7704156" cy="3425291"/>
          </a:xfrm>
          <a:prstGeom prst="rect">
            <a:avLst/>
          </a:prstGeom>
        </p:spPr>
      </p:pic>
      <p:pic>
        <p:nvPicPr>
          <p:cNvPr id="5" name="Picture 4" descr="What is gerrymandering?">
            <a:extLst>
              <a:ext uri="{FF2B5EF4-FFF2-40B4-BE49-F238E27FC236}">
                <a16:creationId xmlns:a16="http://schemas.microsoft.com/office/drawing/2014/main" id="{BFD9E905-ECAE-91BE-F11B-F3BC993C36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64" r="7985" b="-676"/>
          <a:stretch>
            <a:fillRect/>
          </a:stretch>
        </p:blipFill>
        <p:spPr>
          <a:xfrm>
            <a:off x="4296428" y="941910"/>
            <a:ext cx="3599450" cy="239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62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389AC-B947-AABF-7660-697CAE248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5F09AA5-10D3-DCC8-5D75-23354859A07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Gerrymandering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56EB76-B56E-FA70-0AD1-E7282A9FF9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78" r="-93" b="61641"/>
          <a:stretch>
            <a:fillRect/>
          </a:stretch>
        </p:blipFill>
        <p:spPr>
          <a:xfrm>
            <a:off x="3037562" y="909769"/>
            <a:ext cx="6096918" cy="21008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D7618F-B4DF-6D8A-EE19-2192570223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78" t="38550" r="-172" b="-191"/>
          <a:stretch>
            <a:fillRect/>
          </a:stretch>
        </p:blipFill>
        <p:spPr>
          <a:xfrm>
            <a:off x="3037562" y="3007879"/>
            <a:ext cx="6101684" cy="337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41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</Words>
  <Application>Microsoft Office PowerPoint</Application>
  <PresentationFormat>Widescreen</PresentationFormat>
  <Paragraphs>84</Paragraphs>
  <Slides>21</Slides>
  <Notes>7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POL1036: Comparative European Politics</vt:lpstr>
      <vt:lpstr>Comparative Politics?</vt:lpstr>
      <vt:lpstr>PowerPoint Presentation</vt:lpstr>
      <vt:lpstr>PowerPoint Presentation</vt:lpstr>
      <vt:lpstr>Pre-2010: democratization success story (-ish)</vt:lpstr>
      <vt:lpstr> …&amp; the Ugly: 2010 Parliamentary Elections</vt:lpstr>
      <vt:lpstr>Fidesz locks in the power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Comparative Politics? </vt:lpstr>
      <vt:lpstr>Comparative Politics? </vt:lpstr>
      <vt:lpstr>Module Goals</vt:lpstr>
      <vt:lpstr>General Overview of Module Content</vt:lpstr>
      <vt:lpstr>Assessment (See Syllabus on Loop!)</vt:lpstr>
      <vt:lpstr>Use of AI</vt:lpstr>
      <vt:lpstr>Final Notes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Toine Paulissen</dc:creator>
  <cp:lastModifiedBy>Toine Paulissen</cp:lastModifiedBy>
  <cp:revision>525</cp:revision>
  <dcterms:created xsi:type="dcterms:W3CDTF">2025-09-05T16:11:16Z</dcterms:created>
  <dcterms:modified xsi:type="dcterms:W3CDTF">2026-01-12T16:00:39Z</dcterms:modified>
</cp:coreProperties>
</file>