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hdphoto1.wdp" ContentType="image/vnd.ms-photo"/>
  <Override PartName="/ppt/media/hdphoto2.wdp" ContentType="image/vnd.ms-photo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move the slide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3241C9C-01C6-46B5-B2C1-90BAE02BE9DF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92543AD-2BF8-468B-8A56-5C39D51C8855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DE39ACC-A3B4-4E42-8900-E6EF81CC916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E25623-3BE6-437C-AADA-B10275C5942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A39C141-51DC-4E38-B7ED-CDB68B034C0D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FC6AAAD-468F-4C24-B213-A7D331DE5C46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98C207C-7E70-46E8-972A-B10B8A1C620D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78771D8-5C64-4CEC-B339-E991ED68F759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11A1D5C-46AC-4470-9EE8-6C596A7CE26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1179B46-1630-4E62-94EB-6C9F68D2B84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39E5FF0-9CE5-48A1-BB49-B8C33144A58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0A02CEC-2EDD-4C3A-A5E4-419FF217F673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sldNum" idx="5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FFD7357-18EB-4C65-ABB2-CDF2FF9553F6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 type="sldNum" idx="5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30A5AAA-7F3B-41A4-A75C-AA73567CAE11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sldNum" idx="5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C1E5C26-6661-4F88-9029-640FA13C83A1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5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A5AA5A5-B449-4E67-A077-E7EB9C376DB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6770030-75D3-4BE2-B5B8-6E48CD9C3B8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5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E77743F-AD56-4C3D-8D3C-CE49258AF0E5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840" indent="-285840" algn="l">
              <a:lnSpc>
                <a:spcPct val="100000"/>
              </a:lnSpc>
              <a:buClr>
                <a:srgbClr val="000000"/>
              </a:buClr>
              <a:buFont typeface="Calibri"/>
              <a:buChar char="-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Goal? Might be to get a majority, but seems unlikely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algn="l">
              <a:lnSpc>
                <a:spcPct val="100000"/>
              </a:lnSpc>
              <a:buClr>
                <a:srgbClr val="000000"/>
              </a:buClr>
              <a:buFont typeface="Calibri"/>
              <a:buChar char="-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Probably prevent bigger losses, which was what was initially predicted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85840" indent="-285840" algn="l">
              <a:lnSpc>
                <a:spcPct val="100000"/>
              </a:lnSpc>
              <a:buClr>
                <a:srgbClr val="000000"/>
              </a:buClr>
              <a:buFont typeface="Calibri"/>
              <a:buChar char="-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Today we will look at this side of the institutional equation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077F84-592F-49C3-BF4F-7C19DF393636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26FAC5D-6A43-4DBE-BB7F-457FD2F6F505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5A39FC8-DA7A-4087-BB10-D975EC31DF6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1DA775B-07FD-4297-8AC0-CE9103418566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F1D9197-9144-4043-9831-1DD9F1895E31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9E2E053-84E9-45BA-A0E4-AF92F0E7DE40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</a:t>
            </a: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Master title </a:t>
            </a: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40F80D7-6F4B-4154-8223-BA8F09039791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05AD139-D023-4995-91E1-F5B1FD471DCA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457200"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14400"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371600"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828800"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0"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743200"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2225C90-4D04-4188-AF2B-243CEC59B177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1E57A8D-C05D-4B06-B334-126B6E04FE7F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73BEF03-D530-4A68-AAAD-E615A2555CBC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B711824-E623-4B5A-B662-91D7A95B2EEB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>
                  <a:shade val="82000"/>
                </a:schemeClr>
              </a:solidFill>
              <a:effectLst/>
              <a:uFillTx/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717835D-DE06-40FE-AA94-6844C20927A5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99F44FD-ACEC-455D-A5D3-6D4CA7C6DECD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8EE7B9-0437-4605-B333-28EE0CC3502E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6DF9DB9-9CC5-4E5A-A412-811A2E541910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1823C36-83A3-420C-A1C1-A7534EA66B96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png"/><Relationship Id="rId3" Type="http://schemas.openxmlformats.org/officeDocument/2006/relationships/image" Target="../media/image20.jpe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hyperlink" Target="https://yougov.com/en-gb/articles/54020-how-popular-are-national-leaders-in-europe-january-2026" TargetMode="External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slideLayout" Target="../slideLayouts/slideLayout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image" Target="../media/image7.png"/><Relationship Id="rId4" Type="http://schemas.openxmlformats.org/officeDocument/2006/relationships/image" Target="../media/image8.jpe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microsoft.com/office/2007/relationships/hdphoto" Target="../media/hdphoto1.wdp"/><Relationship Id="rId3" Type="http://schemas.openxmlformats.org/officeDocument/2006/relationships/image" Target="../media/image10.png"/><Relationship Id="rId4" Type="http://schemas.microsoft.com/office/2007/relationships/hdphoto" Target="../media/hdphoto2.wdp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Housekeeping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 class on Thursday! 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Replaced by pre-recorded lecture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Check Loop for schedule of oral exam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Can't make it? Let me know before EOB 04/03 (whole group needs to be present!)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Other options: Fri 27/03 and Fri 03/04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499"/>
              </a:spcBef>
              <a:buNone/>
            </a:pP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 strict structure for research paper/video, but include the basics: Intro, lit review, methods with discussion of variables, results, conclusion.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Separation of Powers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01" name="Rectangle: Rounded Corners 2"/>
          <p:cNvSpPr/>
          <p:nvPr/>
        </p:nvSpPr>
        <p:spPr>
          <a:xfrm>
            <a:off x="4676040" y="1731960"/>
            <a:ext cx="2909160" cy="1142640"/>
          </a:xfrm>
          <a:prstGeom prst="roundRect">
            <a:avLst>
              <a:gd name="adj" fmla="val 16667"/>
            </a:avLst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Executive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Decision-making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Rectangle: Rounded Corners 3"/>
          <p:cNvSpPr/>
          <p:nvPr/>
        </p:nvSpPr>
        <p:spPr>
          <a:xfrm>
            <a:off x="1766520" y="4444920"/>
            <a:ext cx="2909160" cy="1142640"/>
          </a:xfrm>
          <a:prstGeom prst="roundRect">
            <a:avLst>
              <a:gd name="adj" fmla="val 16667"/>
            </a:avLst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Legislature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Law-making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Rectangle: Rounded Corners 4"/>
          <p:cNvSpPr/>
          <p:nvPr/>
        </p:nvSpPr>
        <p:spPr>
          <a:xfrm>
            <a:off x="7585200" y="4444920"/>
            <a:ext cx="2909160" cy="1142640"/>
          </a:xfrm>
          <a:prstGeom prst="roundRect">
            <a:avLst>
              <a:gd name="adj" fmla="val 16667"/>
            </a:avLst>
          </a:prstGeom>
          <a:solidFill>
            <a:srgbClr val="156082"/>
          </a:solidFill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>
            <a:no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Judiciary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Review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4" name="Straight Arrow Connector 5"/>
          <p:cNvCxnSpPr/>
          <p:nvPr/>
        </p:nvCxnSpPr>
        <p:spPr>
          <a:xfrm>
            <a:off x="7562160" y="2805480"/>
            <a:ext cx="1432080" cy="160524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sp>
        <p:nvSpPr>
          <p:cNvPr id="105" name="TextBox 6"/>
          <p:cNvSpPr/>
          <p:nvPr/>
        </p:nvSpPr>
        <p:spPr>
          <a:xfrm>
            <a:off x="6477120" y="3186720"/>
            <a:ext cx="1488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Review &amp; annul measures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06" name="Straight Arrow Connector 7"/>
          <p:cNvCxnSpPr/>
          <p:nvPr/>
        </p:nvCxnSpPr>
        <p:spPr>
          <a:xfrm flipH="1">
            <a:off x="3232440" y="2805480"/>
            <a:ext cx="1432080" cy="160524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cxnSp>
        <p:nvCxnSpPr>
          <p:cNvPr id="107" name="Straight Arrow Connector 8"/>
          <p:cNvCxnSpPr/>
          <p:nvPr/>
        </p:nvCxnSpPr>
        <p:spPr>
          <a:xfrm flipV="1">
            <a:off x="3578760" y="2944080"/>
            <a:ext cx="1281960" cy="143172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cxnSp>
        <p:nvCxnSpPr>
          <p:cNvPr id="108" name="Straight Arrow Connector 9"/>
          <p:cNvCxnSpPr/>
          <p:nvPr/>
        </p:nvCxnSpPr>
        <p:spPr>
          <a:xfrm flipH="1" flipV="1">
            <a:off x="7435080" y="2909160"/>
            <a:ext cx="1281960" cy="150120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sp>
        <p:nvSpPr>
          <p:cNvPr id="109" name="TextBox 10"/>
          <p:cNvSpPr/>
          <p:nvPr/>
        </p:nvSpPr>
        <p:spPr>
          <a:xfrm>
            <a:off x="8278200" y="2874960"/>
            <a:ext cx="21585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Implementation, budget management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11"/>
          <p:cNvSpPr/>
          <p:nvPr/>
        </p:nvSpPr>
        <p:spPr>
          <a:xfrm>
            <a:off x="4283280" y="3117240"/>
            <a:ext cx="1488960" cy="10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Approves gov., no-confidence votes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Box 12"/>
          <p:cNvSpPr/>
          <p:nvPr/>
        </p:nvSpPr>
        <p:spPr>
          <a:xfrm>
            <a:off x="2793960" y="2586240"/>
            <a:ext cx="1488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Initiates most bills, sets agenda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112" name="Straight Arrow Connector 13"/>
          <p:cNvCxnSpPr/>
          <p:nvPr/>
        </p:nvCxnSpPr>
        <p:spPr>
          <a:xfrm>
            <a:off x="4664160" y="5068440"/>
            <a:ext cx="2909880" cy="36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cxnSp>
        <p:nvCxnSpPr>
          <p:cNvPr id="113" name="Straight Arrow Connector 14"/>
          <p:cNvCxnSpPr/>
          <p:nvPr/>
        </p:nvCxnSpPr>
        <p:spPr>
          <a:xfrm flipH="1">
            <a:off x="4756680" y="5287680"/>
            <a:ext cx="2713320" cy="360"/>
          </a:xfrm>
          <a:prstGeom prst="straightConnector1">
            <a:avLst/>
          </a:prstGeom>
          <a:ln w="57150">
            <a:solidFill>
              <a:srgbClr val="156082"/>
            </a:solidFill>
            <a:tailEnd len="med" type="triangle" w="med"/>
          </a:ln>
        </p:spPr>
      </p:cxnSp>
      <p:sp>
        <p:nvSpPr>
          <p:cNvPr id="114" name="TextBox 15"/>
          <p:cNvSpPr/>
          <p:nvPr/>
        </p:nvSpPr>
        <p:spPr>
          <a:xfrm>
            <a:off x="5391720" y="4191120"/>
            <a:ext cx="14889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Enact laws, appoint judges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Box 17"/>
          <p:cNvSpPr/>
          <p:nvPr/>
        </p:nvSpPr>
        <p:spPr>
          <a:xfrm>
            <a:off x="5345640" y="5426280"/>
            <a:ext cx="14889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Review &amp; annul laws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Always directly linked to the Legislature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17" name="Picture 6" descr="'It's 2025 not 1955': Just six women appointed Ministers of State while ..."/>
          <p:cNvPicPr/>
          <p:nvPr/>
        </p:nvPicPr>
        <p:blipFill>
          <a:blip r:embed="rId1"/>
          <a:stretch/>
        </p:blipFill>
        <p:spPr>
          <a:xfrm>
            <a:off x="1744560" y="3951000"/>
            <a:ext cx="3950280" cy="232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Picture 7"/>
          <p:cNvPicPr/>
          <p:nvPr/>
        </p:nvPicPr>
        <p:blipFill>
          <a:blip r:embed="rId2"/>
          <a:stretch/>
        </p:blipFill>
        <p:spPr>
          <a:xfrm>
            <a:off x="1089720" y="1949040"/>
            <a:ext cx="5144400" cy="212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" name="Rectangle: Rounded Corners 8"/>
          <p:cNvSpPr/>
          <p:nvPr/>
        </p:nvSpPr>
        <p:spPr>
          <a:xfrm>
            <a:off x="1295280" y="2786040"/>
            <a:ext cx="454680" cy="45396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0" name="Arrow: Curved Right 9"/>
          <p:cNvSpPr/>
          <p:nvPr/>
        </p:nvSpPr>
        <p:spPr>
          <a:xfrm>
            <a:off x="407520" y="2877840"/>
            <a:ext cx="877320" cy="181044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1" name="TextBox 10"/>
          <p:cNvSpPr/>
          <p:nvPr/>
        </p:nvSpPr>
        <p:spPr>
          <a:xfrm>
            <a:off x="6500160" y="1835640"/>
            <a:ext cx="5483880" cy="467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3200" b="1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cabinet is a “buckle which fastens the legislative … to the executive part of the state. In origin it belongs to the one, in its functions it belongs to the other”</a:t>
            </a: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</a:t>
            </a:r>
            <a:r>
              <a:rPr lang="en-US" sz="2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English Constitution, 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Walter Bagehot, 1894)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Rectangle: Rounded Corners 2"/>
          <p:cNvSpPr/>
          <p:nvPr/>
        </p:nvSpPr>
        <p:spPr>
          <a:xfrm>
            <a:off x="2199600" y="2786040"/>
            <a:ext cx="536040" cy="54540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European Legislatures are Generally Weak vs the Executive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24" name="Picture 2" descr="'It's 2025 not 1955': Just six women appointed Ministers of State while ..."/>
          <p:cNvPicPr/>
          <p:nvPr/>
        </p:nvPicPr>
        <p:blipFill>
          <a:blip r:embed="rId1"/>
          <a:stretch/>
        </p:blipFill>
        <p:spPr>
          <a:xfrm>
            <a:off x="1918800" y="4173480"/>
            <a:ext cx="3430800" cy="201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" name="Picture 3"/>
          <p:cNvPicPr/>
          <p:nvPr/>
        </p:nvPicPr>
        <p:blipFill>
          <a:blip r:embed="rId2"/>
          <a:stretch/>
        </p:blipFill>
        <p:spPr>
          <a:xfrm>
            <a:off x="1402560" y="2413800"/>
            <a:ext cx="4463280" cy="1850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Rectangle: Rounded Corners 4"/>
          <p:cNvSpPr/>
          <p:nvPr/>
        </p:nvSpPr>
        <p:spPr>
          <a:xfrm>
            <a:off x="1574640" y="3112200"/>
            <a:ext cx="398880" cy="44244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7" name="Arrow: Curved Right 5"/>
          <p:cNvSpPr/>
          <p:nvPr/>
        </p:nvSpPr>
        <p:spPr>
          <a:xfrm>
            <a:off x="720000" y="3308040"/>
            <a:ext cx="854280" cy="172944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28" name="TextBox 9"/>
          <p:cNvSpPr/>
          <p:nvPr/>
        </p:nvSpPr>
        <p:spPr>
          <a:xfrm>
            <a:off x="1401480" y="1687320"/>
            <a:ext cx="44629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Europe: Legislature wields power through government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9" name="Picture 10" descr="Brazil elections 2018: What you need to know | Elections News | Al Jazeera"/>
          <p:cNvPicPr/>
          <p:nvPr/>
        </p:nvPicPr>
        <p:blipFill>
          <a:blip r:embed="rId3"/>
          <a:stretch/>
        </p:blipFill>
        <p:spPr>
          <a:xfrm>
            <a:off x="7092000" y="2414520"/>
            <a:ext cx="3994560" cy="3892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TextBox 11"/>
          <p:cNvSpPr/>
          <p:nvPr/>
        </p:nvSpPr>
        <p:spPr>
          <a:xfrm>
            <a:off x="6858000" y="1687320"/>
            <a:ext cx="44629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Brazil: Government is elected independently from legislature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Rectangle: Rounded Corners 7"/>
          <p:cNvSpPr/>
          <p:nvPr/>
        </p:nvSpPr>
        <p:spPr>
          <a:xfrm>
            <a:off x="2352960" y="3112200"/>
            <a:ext cx="398880" cy="442440"/>
          </a:xfrm>
          <a:prstGeom prst="roundRect">
            <a:avLst>
              <a:gd name="adj" fmla="val 166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European Legislatures are Generally Weak vs. the Executive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3" name="TextBox 9"/>
          <p:cNvSpPr/>
          <p:nvPr/>
        </p:nvSpPr>
        <p:spPr>
          <a:xfrm>
            <a:off x="835920" y="1710360"/>
            <a:ext cx="44629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Europe: Conflict between majority and opposition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11"/>
          <p:cNvSpPr/>
          <p:nvPr/>
        </p:nvSpPr>
        <p:spPr>
          <a:xfrm>
            <a:off x="6881040" y="1675800"/>
            <a:ext cx="44629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Brazil: Conflict between Government and Legislature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5" name="Picture 6"/>
          <p:cNvPicPr/>
          <p:nvPr/>
        </p:nvPicPr>
        <p:blipFill>
          <a:blip r:embed="rId1"/>
          <a:stretch/>
        </p:blipFill>
        <p:spPr>
          <a:xfrm>
            <a:off x="6273360" y="2926080"/>
            <a:ext cx="5637240" cy="248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Picture 7"/>
          <p:cNvPicPr/>
          <p:nvPr/>
        </p:nvPicPr>
        <p:blipFill>
          <a:blip r:embed="rId2"/>
          <a:stretch/>
        </p:blipFill>
        <p:spPr>
          <a:xfrm>
            <a:off x="933480" y="2555280"/>
            <a:ext cx="4228560" cy="3929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838080" y="276228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Parliament &amp; Government are like two machines driven by the same motor – the party. </a:t>
            </a:r>
            <a:br>
              <a:rPr sz="5400"/>
            </a:br>
            <a:r>
              <a:rPr lang="en-US" sz="5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Maurice Duverger (1954: 46) about the UK</a:t>
            </a:r>
            <a:endParaRPr lang="de-DE" sz="5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2" descr="Particracy Rules: the triumph of clever politics over leadership ..."/>
          <p:cNvPicPr/>
          <p:nvPr/>
        </p:nvPicPr>
        <p:blipFill>
          <a:blip r:embed="rId1"/>
          <a:stretch/>
        </p:blipFill>
        <p:spPr>
          <a:xfrm>
            <a:off x="425520" y="1292040"/>
            <a:ext cx="6825960" cy="428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TextBox 3"/>
          <p:cNvSpPr/>
          <p:nvPr/>
        </p:nvSpPr>
        <p:spPr>
          <a:xfrm>
            <a:off x="7570080" y="759600"/>
            <a:ext cx="4208400" cy="563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Parties dominate parliaments...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MPs are committed to parties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Parties support government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Transparent voting leads to high party discipline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Professionalization makes MPs dependent on their party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… &amp; Governments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Compiled by parties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Can put pressure on government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But MPs are not just "sheep" or "lobby fodder"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41" name="Picture 3" descr="House of Cards: why can't the British make decent political dramas like ..."/>
          <p:cNvPicPr/>
          <p:nvPr/>
        </p:nvPicPr>
        <p:blipFill>
          <a:blip r:embed="rId1"/>
          <a:stretch/>
        </p:blipFill>
        <p:spPr>
          <a:xfrm>
            <a:off x="770760" y="2656080"/>
            <a:ext cx="4611960" cy="2868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Box 5"/>
          <p:cNvSpPr/>
          <p:nvPr/>
        </p:nvSpPr>
        <p:spPr>
          <a:xfrm>
            <a:off x="835920" y="1695960"/>
            <a:ext cx="44629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We tend to overstate the power of the party "whip"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Box 7"/>
          <p:cNvSpPr/>
          <p:nvPr/>
        </p:nvSpPr>
        <p:spPr>
          <a:xfrm>
            <a:off x="6911640" y="1719000"/>
            <a:ext cx="4462920" cy="7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Instead: fundamental coincidence between interest and identity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8"/>
          <p:cNvSpPr/>
          <p:nvPr/>
        </p:nvSpPr>
        <p:spPr>
          <a:xfrm>
            <a:off x="6769440" y="2480760"/>
            <a:ext cx="4855320" cy="310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Share views with other MPs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Vote-Trading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Votes are usually for parties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Career perspectives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party’s interest is the MP’s interest.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"Golden Age" of Parliaments?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46" name="Picture 2"/>
          <p:cNvPicPr/>
          <p:nvPr/>
        </p:nvPicPr>
        <p:blipFill>
          <a:blip r:embed="rId1"/>
          <a:stretch/>
        </p:blipFill>
        <p:spPr>
          <a:xfrm>
            <a:off x="3048120" y="1666800"/>
            <a:ext cx="6095520" cy="352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Box 4"/>
          <p:cNvSpPr/>
          <p:nvPr/>
        </p:nvSpPr>
        <p:spPr>
          <a:xfrm>
            <a:off x="1747440" y="5309640"/>
            <a:ext cx="8696520" cy="166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Parliaments need political parties: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Low discipline lead to chaos in the French 4th Republic: 21 prime ministers from 1947 to 58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838080" y="27644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How do European legislatures work if they are dominated by parties? Majoritarian vs. Consensual Parliaments</a:t>
            </a:r>
            <a:endParaRPr lang="de-DE" sz="5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Modes of interaction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0" name="TextBox 2"/>
          <p:cNvSpPr/>
          <p:nvPr/>
        </p:nvSpPr>
        <p:spPr>
          <a:xfrm>
            <a:off x="831240" y="1702080"/>
            <a:ext cx="26798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Majoritarian: Inter-Party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3"/>
          <p:cNvSpPr/>
          <p:nvPr/>
        </p:nvSpPr>
        <p:spPr>
          <a:xfrm>
            <a:off x="8681400" y="1716120"/>
            <a:ext cx="26798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Consensus: Non-Party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Box 4"/>
          <p:cNvSpPr/>
          <p:nvPr/>
        </p:nvSpPr>
        <p:spPr>
          <a:xfrm>
            <a:off x="4627080" y="1702080"/>
            <a:ext cx="292428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Consensus: Cross-Party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3" name="Picture 5"/>
          <p:cNvPicPr/>
          <p:nvPr/>
        </p:nvPicPr>
        <p:blipFill>
          <a:blip r:embed="rId1"/>
          <a:stretch/>
        </p:blipFill>
        <p:spPr>
          <a:xfrm>
            <a:off x="618840" y="2091960"/>
            <a:ext cx="3114000" cy="361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4" name="Picture 6"/>
          <p:cNvPicPr/>
          <p:nvPr/>
        </p:nvPicPr>
        <p:blipFill>
          <a:blip r:embed="rId2"/>
          <a:stretch/>
        </p:blipFill>
        <p:spPr>
          <a:xfrm>
            <a:off x="4509000" y="2089080"/>
            <a:ext cx="3202200" cy="2406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5" name="Picture 7"/>
          <p:cNvPicPr/>
          <p:nvPr/>
        </p:nvPicPr>
        <p:blipFill>
          <a:blip r:embed="rId3"/>
          <a:stretch/>
        </p:blipFill>
        <p:spPr>
          <a:xfrm>
            <a:off x="8242200" y="2084040"/>
            <a:ext cx="3548520" cy="240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TextBox 9"/>
          <p:cNvSpPr/>
          <p:nvPr/>
        </p:nvSpPr>
        <p:spPr>
          <a:xfrm>
            <a:off x="831240" y="5701680"/>
            <a:ext cx="267984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United Kingdom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10"/>
          <p:cNvSpPr/>
          <p:nvPr/>
        </p:nvSpPr>
        <p:spPr>
          <a:xfrm>
            <a:off x="4756320" y="4635000"/>
            <a:ext cx="267984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Netherlands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Tweede Kamer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Box 11"/>
          <p:cNvSpPr/>
          <p:nvPr/>
        </p:nvSpPr>
        <p:spPr>
          <a:xfrm>
            <a:off x="8681400" y="4649040"/>
            <a:ext cx="267984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Norway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Storting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8"/>
          <p:cNvSpPr/>
          <p:nvPr/>
        </p:nvSpPr>
        <p:spPr>
          <a:xfrm>
            <a:off x="6124680" y="5599800"/>
            <a:ext cx="389916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Working Parliaments: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2800" b="1" u="sng" strike="noStrike">
                <a:solidFill>
                  <a:schemeClr val="lt1"/>
                </a:solidFill>
                <a:effectLst/>
                <a:uFillTx/>
                <a:latin typeface="Aptos"/>
              </a:rPr>
              <a:t>Committees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Box 13"/>
          <p:cNvSpPr/>
          <p:nvPr/>
        </p:nvSpPr>
        <p:spPr>
          <a:xfrm>
            <a:off x="363960" y="6077520"/>
            <a:ext cx="362484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True Talking Shop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26/02: Danish PM calls snap elections (-ish)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70" name="Picture 2"/>
          <p:cNvPicPr/>
          <p:nvPr/>
        </p:nvPicPr>
        <p:blipFill>
          <a:blip r:embed="rId1"/>
          <a:stretch/>
        </p:blipFill>
        <p:spPr>
          <a:xfrm>
            <a:off x="1334520" y="1415160"/>
            <a:ext cx="3050280" cy="4838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Picture 3"/>
          <p:cNvPicPr/>
          <p:nvPr/>
        </p:nvPicPr>
        <p:blipFill>
          <a:blip r:embed="rId2"/>
          <a:stretch/>
        </p:blipFill>
        <p:spPr>
          <a:xfrm>
            <a:off x="5140440" y="1613160"/>
            <a:ext cx="5809680" cy="445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TextBox 4"/>
          <p:cNvSpPr/>
          <p:nvPr/>
        </p:nvSpPr>
        <p:spPr>
          <a:xfrm>
            <a:off x="5136120" y="6061320"/>
            <a:ext cx="6095520" cy="9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3"/>
              </a:rPr>
              <a:t>https://yougov.com/en-gb/articles/54020-how-popular-are-national-leaders-in-europe-january-2026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Institutional variations in law-making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graphicFrame>
        <p:nvGraphicFramePr>
          <p:cNvPr id="162" name="Table 2"/>
          <p:cNvGraphicFramePr/>
          <p:nvPr/>
        </p:nvGraphicFramePr>
        <p:xfrm>
          <a:off x="2031840" y="1686600"/>
          <a:ext cx="8157960" cy="4230360"/>
        </p:xfrm>
        <a:graphic>
          <a:graphicData uri="http://schemas.openxmlformats.org/drawingml/2006/table">
            <a:tbl>
              <a:tblPr/>
              <a:tblGrid>
                <a:gridCol w="2719440"/>
                <a:gridCol w="2719440"/>
                <a:gridCol w="2719440"/>
              </a:tblGrid>
              <a:tr h="539280">
                <a:tc>
                  <a:txBody>
                    <a:bodyPr anchor="t">
                      <a:noAutofit/>
                    </a:bodyPr>
                    <a:p>
                      <a:endParaRPr lang="en-US" sz="2800" b="1" u="none" strike="noStrike">
                        <a:solidFill>
                          <a:schemeClr val="lt1"/>
                        </a:solidFill>
                        <a:effectLst/>
                        <a:uFillTx/>
                        <a:latin typeface="Aptos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Majoritarian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Consensus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39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Agenda-Control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Government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Party Groups and/or President of Parliament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39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Main area of work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Full Parliament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Committees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9183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8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Sequence of Debate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Full Parliament first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8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Committees first</a:t>
                      </a:r>
                      <a:endParaRPr lang="en-US" sz="28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Opposition in Law-Making?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839880" y="1689120"/>
            <a:ext cx="5157360" cy="49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Consensual Legislatures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6172200" y="1689120"/>
            <a:ext cx="5174640" cy="491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Majoritarian Legislatures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66" name="Picture 7"/>
          <p:cNvPicPr/>
          <p:nvPr/>
        </p:nvPicPr>
        <p:blipFill>
          <a:blip r:embed="rId1"/>
          <a:stretch/>
        </p:blipFill>
        <p:spPr>
          <a:xfrm>
            <a:off x="1828080" y="2360160"/>
            <a:ext cx="3185280" cy="4066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7" name="Title 1"/>
          <p:cNvSpPr/>
          <p:nvPr/>
        </p:nvSpPr>
        <p:spPr>
          <a:xfrm>
            <a:off x="6374880" y="3429000"/>
            <a:ext cx="5148720" cy="119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 defTabSz="914400">
              <a:lnSpc>
                <a:spcPct val="90000"/>
              </a:lnSpc>
            </a:pPr>
            <a:r>
              <a:rPr lang="en-US" sz="3600" b="1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"Heckling a steam-roller"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- Austin Mitchell, UK Labour MP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Scrutiny and Oversight of the Executive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69" name="Picture 2"/>
          <p:cNvPicPr/>
          <p:nvPr/>
        </p:nvPicPr>
        <p:blipFill>
          <a:blip r:embed="rId1"/>
          <a:stretch/>
        </p:blipFill>
        <p:spPr>
          <a:xfrm>
            <a:off x="76680" y="1297800"/>
            <a:ext cx="6714720" cy="426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" name="Picture 4"/>
          <p:cNvPicPr/>
          <p:nvPr/>
        </p:nvPicPr>
        <p:blipFill>
          <a:blip r:embed="rId2"/>
          <a:stretch/>
        </p:blipFill>
        <p:spPr>
          <a:xfrm>
            <a:off x="6429240" y="1230480"/>
            <a:ext cx="5642280" cy="5534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TextBox 5"/>
          <p:cNvSpPr/>
          <p:nvPr/>
        </p:nvSpPr>
        <p:spPr>
          <a:xfrm>
            <a:off x="589320" y="5735160"/>
            <a:ext cx="4906800" cy="119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Bale, T. (2017). </a:t>
            </a:r>
            <a:r>
              <a:rPr lang="en-US" sz="1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European politics : a comparative introduction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(4th ed.). Palgrave. Chapter 4.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When are monitoring committees more powerful?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838080" y="1695960"/>
            <a:ext cx="10515240" cy="4797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Committees mirror structure of government. 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MPs belong to one committee only.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Committee chairs are distributed proportionally, not controlled by government.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chair is elected by secret ballot.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 The right to summon individuals, including ministers.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right to all information possessed by the government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Meetings behind closed doors.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Often achieved via self-empowerment!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Application to Ireland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Committees mirror structure of government. 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sng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MPs belong to one committee only.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Committee chairs are distributed proportionally, not controlled by government.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sng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chair is elected by secret ballot.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 The right to summon individuals, including ministers.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sng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right to all information possessed by the government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2800" b="0" u="none" strike="sng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Meetings behind closed doors.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And what about the second chamber?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838080" y="1355400"/>
            <a:ext cx="10523520" cy="482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Unicameral (EU: 14/27)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Bicameral (EU: 13/27)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78" name="Picture 3"/>
          <p:cNvPicPr/>
          <p:nvPr/>
        </p:nvPicPr>
        <p:blipFill>
          <a:blip r:embed="rId1"/>
          <a:stretch/>
        </p:blipFill>
        <p:spPr>
          <a:xfrm>
            <a:off x="613080" y="1850760"/>
            <a:ext cx="2499480" cy="191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TextBox 4"/>
          <p:cNvSpPr/>
          <p:nvPr/>
        </p:nvSpPr>
        <p:spPr>
          <a:xfrm>
            <a:off x="942840" y="3914280"/>
            <a:ext cx="1840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Folketing (DK)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0" name="Picture 5"/>
          <p:cNvPicPr/>
          <p:nvPr/>
        </p:nvPicPr>
        <p:blipFill>
          <a:blip r:embed="rId2"/>
          <a:stretch/>
        </p:blipFill>
        <p:spPr>
          <a:xfrm>
            <a:off x="3573360" y="1856160"/>
            <a:ext cx="2381040" cy="1929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1" name="TextBox 7"/>
          <p:cNvSpPr/>
          <p:nvPr/>
        </p:nvSpPr>
        <p:spPr>
          <a:xfrm>
            <a:off x="3841920" y="3927600"/>
            <a:ext cx="1840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Storting (NO)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2" name="Picture 7" descr="Parliament House, Stockholm"/>
          <p:cNvPicPr/>
          <p:nvPr/>
        </p:nvPicPr>
        <p:blipFill>
          <a:blip r:embed="rId3"/>
          <a:stretch/>
        </p:blipFill>
        <p:spPr>
          <a:xfrm>
            <a:off x="6382800" y="1866960"/>
            <a:ext cx="2549160" cy="1926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TextBox 9"/>
          <p:cNvSpPr/>
          <p:nvPr/>
        </p:nvSpPr>
        <p:spPr>
          <a:xfrm>
            <a:off x="6731280" y="3940920"/>
            <a:ext cx="1840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Riksdag (SW)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4" name="Picture 9"/>
          <p:cNvPicPr/>
          <p:nvPr/>
        </p:nvPicPr>
        <p:blipFill>
          <a:blip r:embed="rId4"/>
          <a:stretch/>
        </p:blipFill>
        <p:spPr>
          <a:xfrm>
            <a:off x="9245880" y="1851840"/>
            <a:ext cx="2410560" cy="1936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" name="TextBox 11"/>
          <p:cNvSpPr/>
          <p:nvPr/>
        </p:nvSpPr>
        <p:spPr>
          <a:xfrm>
            <a:off x="9532080" y="3915720"/>
            <a:ext cx="184032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Chambre (LU)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86" name="Picture 11"/>
          <p:cNvPicPr/>
          <p:nvPr/>
        </p:nvPicPr>
        <p:blipFill>
          <a:blip r:embed="rId5"/>
          <a:stretch/>
        </p:blipFill>
        <p:spPr>
          <a:xfrm>
            <a:off x="3958560" y="4862160"/>
            <a:ext cx="4290840" cy="1997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Superflu</a:t>
            </a:r>
            <a:r>
              <a:rPr lang="en-US" sz="4400" b="0" u="none" strike="noStrike">
                <a:solidFill>
                  <a:srgbClr val="FFFFFF"/>
                </a:solidFill>
                <a:effectLst/>
                <a:uFillTx/>
                <a:latin typeface="Aptos Display"/>
              </a:rPr>
              <a:t>ous or Mischievous?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Usually, upper house can only delay legislation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But sometimes on similar footing: Italian </a:t>
            </a:r>
            <a:r>
              <a:rPr lang="en-US" sz="2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Senato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89" name="Picture 3" descr="undefined"/>
          <p:cNvPicPr/>
          <p:nvPr/>
        </p:nvPicPr>
        <p:blipFill>
          <a:blip r:embed="rId1"/>
          <a:stretch/>
        </p:blipFill>
        <p:spPr>
          <a:xfrm>
            <a:off x="3594600" y="2818080"/>
            <a:ext cx="4994280" cy="3685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Conclusions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/>
          </p:nvPr>
        </p:nvSpPr>
        <p:spPr>
          <a:xfrm>
            <a:off x="838080" y="1436400"/>
            <a:ext cx="10515240" cy="504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European legislatures are generally weak in law and policy-making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This is largely because of the domination of political parties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They do have the strength to adequately control and scrutinize the executive, in part due to increasing self-empowerment 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There is great variation between: 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inter-party theatre of majoritarian parliaments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cross- party committee work of consensual parliaments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Minority government to...?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74" name="Picture 4"/>
          <p:cNvPicPr/>
          <p:nvPr/>
        </p:nvPicPr>
        <p:blipFill>
          <a:blip r:embed="rId1"/>
          <a:stretch/>
        </p:blipFill>
        <p:spPr>
          <a:xfrm>
            <a:off x="544320" y="1876680"/>
            <a:ext cx="7382160" cy="3727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Picture 5"/>
          <p:cNvPicPr/>
          <p:nvPr/>
        </p:nvPicPr>
        <p:blipFill>
          <a:blip r:embed="rId2"/>
          <a:stretch/>
        </p:blipFill>
        <p:spPr>
          <a:xfrm>
            <a:off x="8601120" y="1159200"/>
            <a:ext cx="2866680" cy="5152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de-DE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Institutions II: Legislature 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POL1036: Comparative European Politics</a:t>
            </a: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– Lecture 9 - 02/3/2026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  <a:ea typeface="Aptos Display"/>
              </a:rPr>
              <a:t>Precursors of parliamentary legislatures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79" name="Picture 2"/>
          <p:cNvPicPr/>
          <p:nvPr/>
        </p:nvPicPr>
        <p:blipFill>
          <a:blip r:embed="rId1"/>
          <a:stretch/>
        </p:blipFill>
        <p:spPr>
          <a:xfrm>
            <a:off x="460800" y="1716480"/>
            <a:ext cx="4221360" cy="2826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Picture 3" descr="Alþingishúsið og garðurinn"/>
          <p:cNvPicPr/>
          <p:nvPr/>
        </p:nvPicPr>
        <p:blipFill>
          <a:blip r:embed="rId2"/>
          <a:stretch/>
        </p:blipFill>
        <p:spPr>
          <a:xfrm>
            <a:off x="3484440" y="3129480"/>
            <a:ext cx="3934440" cy="2621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4"/>
          <p:cNvPicPr/>
          <p:nvPr/>
        </p:nvPicPr>
        <p:blipFill>
          <a:blip r:embed="rId3"/>
          <a:stretch/>
        </p:blipFill>
        <p:spPr>
          <a:xfrm>
            <a:off x="8028360" y="1315440"/>
            <a:ext cx="3809520" cy="3809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2" name="Picture 5"/>
          <p:cNvPicPr/>
          <p:nvPr/>
        </p:nvPicPr>
        <p:blipFill>
          <a:blip r:embed="rId4"/>
          <a:stretch/>
        </p:blipFill>
        <p:spPr>
          <a:xfrm>
            <a:off x="7832160" y="5127120"/>
            <a:ext cx="4201560" cy="1574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Many names...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84" name="Picture 3" descr="Coat of arms or logo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967680" y="4456440"/>
            <a:ext cx="3386880" cy="167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5" name="Picture 4" descr="Coat of arms or logo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841320" y="1684800"/>
            <a:ext cx="3431520" cy="116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Picture 6" descr="Coat of arms or logo"/>
          <p:cNvPicPr/>
          <p:nvPr/>
        </p:nvPicPr>
        <p:blipFill>
          <a:blip r:embed="rId5"/>
          <a:stretch/>
        </p:blipFill>
        <p:spPr>
          <a:xfrm>
            <a:off x="4893840" y="1562400"/>
            <a:ext cx="2565720" cy="2994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7" name="Picture 8" descr="Coat of arms or logo"/>
          <p:cNvPicPr/>
          <p:nvPr/>
        </p:nvPicPr>
        <p:blipFill>
          <a:blip r:embed="rId6"/>
          <a:stretch/>
        </p:blipFill>
        <p:spPr>
          <a:xfrm>
            <a:off x="8623080" y="1713600"/>
            <a:ext cx="2392560" cy="203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Picture 9" descr="Coat of arms or logo"/>
          <p:cNvPicPr/>
          <p:nvPr/>
        </p:nvPicPr>
        <p:blipFill>
          <a:blip r:embed="rId7"/>
          <a:stretch/>
        </p:blipFill>
        <p:spPr>
          <a:xfrm>
            <a:off x="8415360" y="4761720"/>
            <a:ext cx="2392560" cy="1248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… but all are 'talking shops'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90" name="Picture 2" descr="Römisches Parlament: Unheilige Halle der Demokratie"/>
          <p:cNvPicPr/>
          <p:nvPr/>
        </p:nvPicPr>
        <p:blipFill>
          <a:blip r:embed="rId1"/>
          <a:stretch/>
        </p:blipFill>
        <p:spPr>
          <a:xfrm>
            <a:off x="706680" y="1675800"/>
            <a:ext cx="10778400" cy="4614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2264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European Legislatures: Strong in terms of powers...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92" name="Picture 2"/>
          <p:cNvPicPr/>
          <p:nvPr/>
        </p:nvPicPr>
        <p:blipFill>
          <a:blip r:embed="rId1"/>
          <a:stretch/>
        </p:blipFill>
        <p:spPr>
          <a:xfrm>
            <a:off x="194040" y="1476720"/>
            <a:ext cx="5084280" cy="358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3" name="Picture 3"/>
          <p:cNvPicPr/>
          <p:nvPr/>
        </p:nvPicPr>
        <p:blipFill>
          <a:blip r:embed="rId2"/>
          <a:stretch/>
        </p:blipFill>
        <p:spPr>
          <a:xfrm>
            <a:off x="3830760" y="3926160"/>
            <a:ext cx="3987360" cy="2815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Picture 4"/>
          <p:cNvPicPr/>
          <p:nvPr/>
        </p:nvPicPr>
        <p:blipFill>
          <a:blip r:embed="rId3"/>
          <a:srcRect l="0" t="2697" r="180" b="1790"/>
          <a:stretch/>
        </p:blipFill>
        <p:spPr>
          <a:xfrm>
            <a:off x="7093440" y="1400400"/>
            <a:ext cx="5084280" cy="345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Box 8"/>
          <p:cNvSpPr/>
          <p:nvPr/>
        </p:nvSpPr>
        <p:spPr>
          <a:xfrm>
            <a:off x="8289720" y="4987800"/>
            <a:ext cx="3532680" cy="203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Fish MS, Kroenig M. Country Studies. In: </a:t>
            </a:r>
            <a:r>
              <a:rPr lang="en-US" sz="1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Handbook of National Legislatures: A Global Survey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. Cambridge University Press; 2009. Scores are for the Parliamentary Powers Index.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Oval 6"/>
          <p:cNvSpPr/>
          <p:nvPr/>
        </p:nvSpPr>
        <p:spPr>
          <a:xfrm>
            <a:off x="219240" y="2030040"/>
            <a:ext cx="692280" cy="369000"/>
          </a:xfrm>
          <a:prstGeom prst="ellipse">
            <a:avLst/>
          </a:prstGeom>
          <a:noFill/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7" name="Oval 7"/>
          <p:cNvSpPr/>
          <p:nvPr/>
        </p:nvSpPr>
        <p:spPr>
          <a:xfrm>
            <a:off x="3832920" y="4410360"/>
            <a:ext cx="611640" cy="218880"/>
          </a:xfrm>
          <a:prstGeom prst="ellipse">
            <a:avLst/>
          </a:prstGeom>
          <a:noFill/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8" name="Oval 8"/>
          <p:cNvSpPr/>
          <p:nvPr/>
        </p:nvSpPr>
        <p:spPr>
          <a:xfrm>
            <a:off x="7107480" y="1774080"/>
            <a:ext cx="692280" cy="369000"/>
          </a:xfrm>
          <a:prstGeom prst="ellipse">
            <a:avLst/>
          </a:prstGeom>
          <a:noFill/>
          <a:ln>
            <a:solidFill>
              <a:srgbClr val="092A3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en-US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838080" y="27644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i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But how hard does a government have to work to get an MP's vote in these countries?</a:t>
            </a:r>
            <a:endParaRPr lang="de-DE" sz="5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LibreOffice/26.2.5.2$Linux_X86_64 LibreOffice_project/6d2b0d33fb0f5da53a12f98bed3e9973e56ff1f0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2026-01-23T07:04:08Z</dcterms:created>
  <dc:creator/>
  <dc:description/>
  <dc:language>en-US</dc:language>
  <cp:lastModifiedBy/>
  <dcterms:modified xsi:type="dcterms:W3CDTF">2026-08-30T09:52:35Z</dcterms:modified>
  <cp:revision>246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23</vt:i4>
  </property>
  <property fmtid="{D5CDD505-2E9C-101B-9397-08002B2CF9AE}" pid="3" name="PresentationFormat">
    <vt:lpwstr>Widescreen</vt:lpwstr>
  </property>
  <property fmtid="{D5CDD505-2E9C-101B-9397-08002B2CF9AE}" pid="4" name="Slides">
    <vt:i4>27</vt:i4>
  </property>
</Properties>
</file>