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media/hdphoto1.wdp" ContentType="image/vnd.ms-photo"/>
  <Override PartName="/ppt/media/hdphoto2.wdp" ContentType="image/vnd.ms-photo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move the slide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CAF978BD-5680-4614-997B-C697E7F0D533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90733C4-1C49-4AE9-AA1D-8B63C3136AA7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2D0469C-C4F3-4331-9A7B-E97C06A3BB1C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8BF2029-C82B-4416-951F-E7D225B81A47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495779B-7C7C-408A-A955-50CE97D2C39D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75243DC-0603-48BA-9863-14FA6A40E02E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23F8ED9-0F69-4579-8BEA-8EFA6DD2792D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9A6C2B5-AE1F-435D-87E3-122F7581145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55DF255-D6AC-4F2D-AD10-A6017EF1017A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Num" idx="5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485082A-B9C3-4DD7-8228-338E8E1D029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EC9ECB0-54F9-4080-8413-461BD7DF6BA7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A91C9D5-7AB1-46D1-A972-7F0821900B8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03FA0C6-F001-4278-AAF5-F57597749FC3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E22F3BD-79E5-44CD-8491-32C0FAADE1E1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0ADAD05-D09A-492F-BB8A-479CFC97B8CC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81C7631-00BF-409C-92EA-5C93CCC3B709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D32A447-781B-474E-91F9-1800931C0BBE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</a:t>
            </a: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Master title </a:t>
            </a: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6D9EBDF-3751-417C-8BE8-F7F2439E577D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4ADDBAB-4970-43B1-9093-5C96D95C2FD0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457200"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914400"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371600"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828800"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0"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743200"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D0D66C9-72C6-4E25-8DF2-03BC2078D760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E334770-260E-4175-ACC1-436A7FF6BD27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73E8C60-7C07-4BB2-82CE-F26B22A2FB51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A710BCA-42AE-4E3A-80D1-C286A6EA2DE3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>
                  <a:shade val="82000"/>
                </a:schemeClr>
              </a:solidFill>
              <a:effectLst/>
              <a:uFillTx/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DA95D35-E898-4DD6-95C3-B59FCEF1A2F4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DFFF35B-430E-4024-81AC-EEC1D7BEB7F7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70573D2-C379-400D-AAC6-B394F4634BD4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0795B0C-7659-4A79-B3EC-55D589A24BAC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AFC6A18-E0DC-47F7-9BDB-613BD0840820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the title text format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microsoft.com/office/2007/relationships/hdphoto" Target="../media/hdphoto2.wdp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hyperlink" Target="https://doi.org/10.1007/978-3-030-16431-7_3" TargetMode="External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hyperlink" Target="https://www.concourts.net/comparison.php" TargetMode="External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hyperlink" Target="https://www.theguardian.com/world/2026/jan/28/dutch-minority-coalition-after-d66-election-upset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microsoft.com/office/2007/relationships/hdphoto" Target="../media/hdphoto1.wdp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Monday: Who is this final arbiter?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838080" y="1421640"/>
            <a:ext cx="10515240" cy="5066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American/Judicial Review Model: 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ordinary courts under supreme/high court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Austrian/continental/European/Constitutional review model: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specialized constitutional courts or supreme/high courts in special chambers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sng" strike="noStrike">
                <a:solidFill>
                  <a:schemeClr val="lt1"/>
                </a:solidFill>
                <a:effectLst/>
                <a:uFillTx/>
                <a:latin typeface="Aptos"/>
              </a:rPr>
              <a:t>Mixed/American Continental Model:</a:t>
            </a:r>
            <a:r>
              <a:rPr lang="en-US" sz="2800" b="0" u="sng" strike="noStrike">
                <a:solidFill>
                  <a:schemeClr val="lt1"/>
                </a:solidFill>
                <a:effectLst/>
                <a:uFillTx/>
                <a:latin typeface="Aptos"/>
              </a:rPr>
              <a:t> ordinary courts under supreme/high court or constitutional court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French model: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special bodies or special chambers of supreme/high court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Other bodies 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(National Council, Parliament, …)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No constitutional/Judicial Review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The Collective Executive in Parliamentary Systems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785520" y="1708200"/>
            <a:ext cx="5211720" cy="379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2500" lnSpcReduction="9999"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Cabinet/Council of Ministers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25" name="Content Placeholder 6" descr="Where are all the Women? Dáil Eireann and the Irish Cabinet in 2025 ..."/>
          <p:cNvPicPr/>
          <p:nvPr/>
        </p:nvPicPr>
        <p:blipFill>
          <a:blip r:embed="rId1"/>
          <a:stretch/>
        </p:blipFill>
        <p:spPr>
          <a:xfrm>
            <a:off x="685440" y="2561760"/>
            <a:ext cx="2944080" cy="172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6172200" y="1708200"/>
            <a:ext cx="5173920" cy="768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2500" lnSpcReduction="9999"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Headed by PM/Chancelor/Premier 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(</a:t>
            </a:r>
            <a:r>
              <a:rPr lang="en-US" sz="2400" b="1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primus inter pares</a:t>
            </a: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)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27" name="Content Placeholder 7" descr="The 2024 United Kingdom Election - Did Tactical Voting Kick the Tories ..."/>
          <p:cNvPicPr/>
          <p:nvPr/>
        </p:nvPicPr>
        <p:blipFill>
          <a:blip r:embed="rId2"/>
          <a:stretch/>
        </p:blipFill>
        <p:spPr>
          <a:xfrm>
            <a:off x="3584160" y="2523240"/>
            <a:ext cx="2584800" cy="181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Picture 8" descr="Belgische regering-De Wever legt eed af, alle belangrijkste ministers ..."/>
          <p:cNvPicPr/>
          <p:nvPr/>
        </p:nvPicPr>
        <p:blipFill>
          <a:blip r:embed="rId3"/>
          <a:stretch/>
        </p:blipFill>
        <p:spPr>
          <a:xfrm>
            <a:off x="787320" y="4291920"/>
            <a:ext cx="2742840" cy="1829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Picture 10"/>
          <p:cNvPicPr/>
          <p:nvPr/>
        </p:nvPicPr>
        <p:blipFill>
          <a:blip r:embed="rId4"/>
          <a:stretch/>
        </p:blipFill>
        <p:spPr>
          <a:xfrm>
            <a:off x="2900520" y="4381560"/>
            <a:ext cx="3197160" cy="1650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Picture 11"/>
          <p:cNvPicPr/>
          <p:nvPr/>
        </p:nvPicPr>
        <p:blipFill>
          <a:blip r:embed="rId5"/>
          <a:stretch/>
        </p:blipFill>
        <p:spPr>
          <a:xfrm>
            <a:off x="6329520" y="2488320"/>
            <a:ext cx="4866840" cy="3695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Always directly linked to the Legislature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32" name="Picture 6" descr="'It's 2025 not 1955': Just six women appointed Ministers of State while ..."/>
          <p:cNvPicPr/>
          <p:nvPr/>
        </p:nvPicPr>
        <p:blipFill>
          <a:blip r:embed="rId1"/>
          <a:stretch/>
        </p:blipFill>
        <p:spPr>
          <a:xfrm>
            <a:off x="1744560" y="3951000"/>
            <a:ext cx="3950280" cy="232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3" name="Picture 7"/>
          <p:cNvPicPr/>
          <p:nvPr/>
        </p:nvPicPr>
        <p:blipFill>
          <a:blip r:embed="rId2"/>
          <a:stretch/>
        </p:blipFill>
        <p:spPr>
          <a:xfrm>
            <a:off x="1089720" y="1949040"/>
            <a:ext cx="5144400" cy="212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Rectangle: Rounded Corners 8"/>
          <p:cNvSpPr/>
          <p:nvPr/>
        </p:nvSpPr>
        <p:spPr>
          <a:xfrm>
            <a:off x="1285200" y="2786040"/>
            <a:ext cx="921960" cy="45396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35" name="Arrow: Curved Right 9"/>
          <p:cNvSpPr/>
          <p:nvPr/>
        </p:nvSpPr>
        <p:spPr>
          <a:xfrm>
            <a:off x="407520" y="2877840"/>
            <a:ext cx="877320" cy="181044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36" name="TextBox 10"/>
          <p:cNvSpPr/>
          <p:nvPr/>
        </p:nvSpPr>
        <p:spPr>
          <a:xfrm>
            <a:off x="6500160" y="1835640"/>
            <a:ext cx="5483880" cy="467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3200" b="1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 cabinet is a “buckle which fastens the legislative … to the executive part of the state. In origin it belongs to the one, in its functions it belongs to the other”</a:t>
            </a: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(</a:t>
            </a:r>
            <a:r>
              <a:rPr lang="en-US" sz="28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 English Constitution, 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Walter Bagehot, 1894)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Always directly linked to the Legislature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38" name="Picture 5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2602440" y="3431880"/>
            <a:ext cx="6963840" cy="297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Based on or supported by legislative majority (to survive a vote of no-confidence)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Therefore always responsible and accountable to legislature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" dur="indefinite" restart="never" nodeType="tmRoot">
          <p:childTnLst>
            <p:seq>
              <p:cTn id="56" dur="indefinite" nodeType="mainSeq"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The rise of the Semi-Presidential Regime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41" name="Picture 2"/>
          <p:cNvPicPr/>
          <p:nvPr/>
        </p:nvPicPr>
        <p:blipFill>
          <a:blip r:embed="rId1"/>
          <a:stretch/>
        </p:blipFill>
        <p:spPr>
          <a:xfrm>
            <a:off x="403920" y="1539720"/>
            <a:ext cx="6095520" cy="352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Box 4"/>
          <p:cNvSpPr/>
          <p:nvPr/>
        </p:nvSpPr>
        <p:spPr>
          <a:xfrm>
            <a:off x="154080" y="5171040"/>
            <a:ext cx="5972040" cy="12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Chaos in the French 4th Republic: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21 prime ministers from 1947 to 58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3" name="Picture 3" descr="Cela s'est passé le 12 avril 1960, quand Michel Debré, Premier ministre ..."/>
          <p:cNvPicPr/>
          <p:nvPr/>
        </p:nvPicPr>
        <p:blipFill>
          <a:blip r:embed="rId2"/>
          <a:stretch/>
        </p:blipFill>
        <p:spPr>
          <a:xfrm>
            <a:off x="6132960" y="1999800"/>
            <a:ext cx="5490720" cy="285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TextBox 5"/>
          <p:cNvSpPr/>
          <p:nvPr/>
        </p:nvSpPr>
        <p:spPr>
          <a:xfrm>
            <a:off x="6134760" y="5171040"/>
            <a:ext cx="5972040" cy="12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Stability in the French 5th Republic: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dual executive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The Executive in Semi-Presidential Regimes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838080" y="1386720"/>
            <a:ext cx="10515240" cy="4789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PM responsible to parliament + Directly elected President 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(Robert Elgie)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Europe: Quite a few cases with great variation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47" name="Picture 3"/>
          <p:cNvPicPr/>
          <p:nvPr/>
        </p:nvPicPr>
        <p:blipFill>
          <a:blip r:embed="rId1"/>
          <a:stretch/>
        </p:blipFill>
        <p:spPr>
          <a:xfrm>
            <a:off x="1722240" y="2850480"/>
            <a:ext cx="3990600" cy="374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Picture 4"/>
          <p:cNvPicPr/>
          <p:nvPr/>
        </p:nvPicPr>
        <p:blipFill>
          <a:blip r:embed="rId2"/>
          <a:stretch/>
        </p:blipFill>
        <p:spPr>
          <a:xfrm>
            <a:off x="6414480" y="3045600"/>
            <a:ext cx="3981240" cy="3352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"/>
          <p:cNvPicPr/>
          <p:nvPr/>
        </p:nvPicPr>
        <p:blipFill>
          <a:blip r:embed="rId1"/>
          <a:stretch/>
        </p:blipFill>
        <p:spPr>
          <a:xfrm>
            <a:off x="2208600" y="0"/>
            <a:ext cx="77745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TextBox 2"/>
          <p:cNvSpPr/>
          <p:nvPr/>
        </p:nvSpPr>
        <p:spPr>
          <a:xfrm>
            <a:off x="2516760" y="2078280"/>
            <a:ext cx="115416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200" b="0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PM primarily responsible to legislature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Box 3"/>
          <p:cNvSpPr/>
          <p:nvPr/>
        </p:nvSpPr>
        <p:spPr>
          <a:xfrm>
            <a:off x="2516760" y="4583520"/>
            <a:ext cx="115416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200" b="0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PM appointed by president and can be removed by president and legislature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Box 4"/>
          <p:cNvSpPr/>
          <p:nvPr/>
        </p:nvSpPr>
        <p:spPr>
          <a:xfrm>
            <a:off x="0" y="4294800"/>
            <a:ext cx="2239560" cy="273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Raunio, T., Sedelius, T. (2020). The Semi-Presidential Cases in Comparative Context. In: Semi-Presidential Policy-Making in Europe. Palgrave Studies in Presidential Politics. Palgrave Macmillan, Cham. </a:t>
            </a:r>
            <a:r>
              <a:rPr lang="en-US" sz="14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2"/>
              </a:rPr>
              <a:t>https://doi.org/10.1007/978-3-030-16431-7_3</a:t>
            </a:r>
            <a:r>
              <a:rPr lang="en-US" sz="1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</a:pP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54" name="Picture 2"/>
          <p:cNvPicPr/>
          <p:nvPr/>
        </p:nvPicPr>
        <p:blipFill>
          <a:blip r:embed="rId1"/>
          <a:stretch/>
        </p:blipFill>
        <p:spPr>
          <a:xfrm>
            <a:off x="4320" y="-1080"/>
            <a:ext cx="12191760" cy="6971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Cohabitation 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and the primacy of parties in parliamentary democracy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Example of inter-executive conflict based on the PM and the president being from different parties (</a:t>
            </a:r>
            <a:r>
              <a:rPr lang="en-US" sz="28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Cohabitation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)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Clear dual democratic legitimacy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We cannot understand parliamentary democracy without parties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57" name="Picture 5"/>
          <p:cNvPicPr/>
          <p:nvPr/>
        </p:nvPicPr>
        <p:blipFill>
          <a:blip r:embed="rId1"/>
          <a:stretch/>
        </p:blipFill>
        <p:spPr>
          <a:xfrm>
            <a:off x="575640" y="1822320"/>
            <a:ext cx="5524560" cy="3479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/>
          <p:cNvPicPr/>
          <p:nvPr/>
        </p:nvPicPr>
        <p:blipFill>
          <a:blip r:embed="rId1"/>
          <a:stretch/>
        </p:blipFill>
        <p:spPr>
          <a:xfrm>
            <a:off x="-16560" y="4320"/>
            <a:ext cx="5124240" cy="6849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Rectangle 3"/>
          <p:cNvSpPr/>
          <p:nvPr/>
        </p:nvSpPr>
        <p:spPr>
          <a:xfrm>
            <a:off x="646560" y="4837680"/>
            <a:ext cx="4006080" cy="172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0" name="Rectangle 4"/>
          <p:cNvSpPr/>
          <p:nvPr/>
        </p:nvSpPr>
        <p:spPr>
          <a:xfrm>
            <a:off x="-11520" y="5010840"/>
            <a:ext cx="750240" cy="172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1" name="TextBox 5"/>
          <p:cNvSpPr/>
          <p:nvPr/>
        </p:nvSpPr>
        <p:spPr>
          <a:xfrm>
            <a:off x="5564880" y="1223640"/>
            <a:ext cx="6141960" cy="55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NZ: more veto-players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More actors who need to agree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Less likely to change status quo (Tsebelis)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More veto-players: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Pro: Commitment to SQ is more credible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Contra: Less flexibility to react to change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3435840" y="8820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000" b="0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Parties as Veto-Players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" dur="indefinite" restart="never" nodeType="tmRoot">
          <p:childTnLst>
            <p:seq>
              <p:cTn id="80" dur="indefinite" nodeType="mainSeq">
                <p:childTnLst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Conclusion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64" name="Picture 2"/>
          <p:cNvPicPr/>
          <p:nvPr/>
        </p:nvPicPr>
        <p:blipFill>
          <a:blip r:embed="rId1"/>
          <a:stretch/>
        </p:blipFill>
        <p:spPr>
          <a:xfrm>
            <a:off x="2481120" y="1504800"/>
            <a:ext cx="7229160" cy="384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Title 1"/>
          <p:cNvSpPr/>
          <p:nvPr/>
        </p:nvSpPr>
        <p:spPr>
          <a:xfrm>
            <a:off x="829080" y="536652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 defTabSz="914400">
              <a:lnSpc>
                <a:spcPct val="9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But both can be broadly considered as </a:t>
            </a:r>
            <a:r>
              <a:rPr lang="en-US" sz="2800" b="0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parliamentary 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democracies since (part of) the executive is derived from the legislature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2"/>
          <p:cNvPicPr/>
          <p:nvPr/>
        </p:nvPicPr>
        <p:blipFill>
          <a:blip r:embed="rId1"/>
          <a:stretch/>
        </p:blipFill>
        <p:spPr>
          <a:xfrm>
            <a:off x="4473000" y="860760"/>
            <a:ext cx="7736760" cy="56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Picture 1"/>
          <p:cNvPicPr/>
          <p:nvPr/>
        </p:nvPicPr>
        <p:blipFill>
          <a:blip r:embed="rId2"/>
          <a:stretch/>
        </p:blipFill>
        <p:spPr>
          <a:xfrm>
            <a:off x="25560" y="3932280"/>
            <a:ext cx="5202000" cy="260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Title 1"/>
          <p:cNvSpPr/>
          <p:nvPr/>
        </p:nvSpPr>
        <p:spPr>
          <a:xfrm>
            <a:off x="2223720" y="20340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Who is this final arbiter?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4" name="Picture 5"/>
          <p:cNvPicPr/>
          <p:nvPr/>
        </p:nvPicPr>
        <p:blipFill>
          <a:blip r:embed="rId3"/>
          <a:stretch/>
        </p:blipFill>
        <p:spPr>
          <a:xfrm>
            <a:off x="21960" y="46080"/>
            <a:ext cx="4400640" cy="3890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TextBox 6"/>
          <p:cNvSpPr/>
          <p:nvPr/>
        </p:nvSpPr>
        <p:spPr>
          <a:xfrm>
            <a:off x="3048120" y="653472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4"/>
              </a:rPr>
              <a:t>https://www.concourts.net/comparison.php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5583240" y="1150200"/>
            <a:ext cx="6070320" cy="135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Conclusion: Pro's &amp; Cons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67" name="Picture 2"/>
          <p:cNvPicPr/>
          <p:nvPr/>
        </p:nvPicPr>
        <p:blipFill>
          <a:blip r:embed="rId1"/>
          <a:stretch/>
        </p:blipFill>
        <p:spPr>
          <a:xfrm>
            <a:off x="2880" y="0"/>
            <a:ext cx="488952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TextBox 3"/>
          <p:cNvSpPr/>
          <p:nvPr/>
        </p:nvSpPr>
        <p:spPr>
          <a:xfrm>
            <a:off x="0" y="357840"/>
            <a:ext cx="7387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PRO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Box 4"/>
          <p:cNvSpPr/>
          <p:nvPr/>
        </p:nvSpPr>
        <p:spPr>
          <a:xfrm>
            <a:off x="0" y="3821400"/>
            <a:ext cx="7387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FF0000"/>
                </a:solidFill>
                <a:effectLst/>
                <a:uFillTx/>
                <a:latin typeface="Aptos"/>
              </a:rPr>
              <a:t>PRO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Title 1"/>
          <p:cNvSpPr/>
          <p:nvPr/>
        </p:nvSpPr>
        <p:spPr>
          <a:xfrm>
            <a:off x="5574240" y="4004280"/>
            <a:ext cx="6070320" cy="13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 defTabSz="914400">
              <a:lnSpc>
                <a:spcPct val="90000"/>
              </a:lnSpc>
            </a:pPr>
            <a:r>
              <a:rPr lang="en-US" sz="4400" b="1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Have a good Reading Week!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Why Greece and Switzerland are Mixed, </a:t>
            </a:r>
            <a:br>
              <a:rPr sz="3600"/>
            </a:b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and not American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839880" y="1690200"/>
            <a:ext cx="5157360" cy="50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Greece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839880" y="2214720"/>
            <a:ext cx="5157360" cy="3974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American: all courts can refuse to apply statutes considered unconstitu</a:t>
            </a: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tional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But: Special Highest Court that has a special role in constitutional matters and creates a unified constitutional interpretation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108840" y="1690200"/>
            <a:ext cx="5237280" cy="51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Switzerland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126840" y="2214720"/>
            <a:ext cx="5219280" cy="3974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American: Swiss courts (including Federal Supreme Court) can review state laws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But: the Federal Supreme Court only does partial and weak review over federal laws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1" name="TextBox 6"/>
          <p:cNvSpPr/>
          <p:nvPr/>
        </p:nvSpPr>
        <p:spPr>
          <a:xfrm>
            <a:off x="842760" y="5759640"/>
            <a:ext cx="1051344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Mixed systems look ‘American’...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but add European‑style top-down centralization or limits.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10188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85000" lnSpcReduction="9999"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Dutch Minority Government and the link between the Executive and the Legislature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83" name="Picture 2"/>
          <p:cNvPicPr/>
          <p:nvPr/>
        </p:nvPicPr>
        <p:blipFill>
          <a:blip r:embed="rId1"/>
          <a:stretch/>
        </p:blipFill>
        <p:spPr>
          <a:xfrm>
            <a:off x="725400" y="1342440"/>
            <a:ext cx="3646800" cy="4898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Picture 4"/>
          <p:cNvPicPr/>
          <p:nvPr/>
        </p:nvPicPr>
        <p:blipFill>
          <a:blip r:embed="rId2"/>
          <a:stretch/>
        </p:blipFill>
        <p:spPr>
          <a:xfrm>
            <a:off x="6098760" y="4752720"/>
            <a:ext cx="5028840" cy="1951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TextBox 5"/>
          <p:cNvSpPr/>
          <p:nvPr/>
        </p:nvSpPr>
        <p:spPr>
          <a:xfrm>
            <a:off x="0" y="6241320"/>
            <a:ext cx="609552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3"/>
              </a:rPr>
              <a:t>https://www.theguardian.com/world/2026/jan/28/dutch-minority-coalition-after-d66-election-upset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6" name="Picture 6"/>
          <p:cNvPicPr/>
          <p:nvPr/>
        </p:nvPicPr>
        <p:blipFill>
          <a:blip r:embed="rId4"/>
          <a:stretch/>
        </p:blipFill>
        <p:spPr>
          <a:xfrm>
            <a:off x="4665600" y="1423440"/>
            <a:ext cx="4493520" cy="174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" name="Picture 7"/>
          <p:cNvPicPr/>
          <p:nvPr/>
        </p:nvPicPr>
        <p:blipFill>
          <a:blip r:embed="rId5"/>
          <a:stretch/>
        </p:blipFill>
        <p:spPr>
          <a:xfrm>
            <a:off x="7142040" y="2920320"/>
            <a:ext cx="4575240" cy="1742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de-DE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Institutions II: Executive 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POL1036: Comparative European Politics</a:t>
            </a: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– Lecture 8 - 19/2/2026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22880" y="535320"/>
            <a:ext cx="107460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5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Recap: Constitutions as rules of the game and blueprints of power</a:t>
            </a:r>
            <a:endParaRPr lang="de-DE" sz="5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838080" y="201024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Voting, running for office, …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Balancing act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92" name="Picture 4" descr="Scales PNG Transparent Images | PNG All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718200" y="3618000"/>
            <a:ext cx="10836360" cy="398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TextBox 6"/>
          <p:cNvSpPr/>
          <p:nvPr/>
        </p:nvSpPr>
        <p:spPr>
          <a:xfrm>
            <a:off x="1847160" y="4641120"/>
            <a:ext cx="151200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Rights of citizens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Box 8"/>
          <p:cNvSpPr/>
          <p:nvPr/>
        </p:nvSpPr>
        <p:spPr>
          <a:xfrm>
            <a:off x="8682120" y="5472720"/>
            <a:ext cx="19623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Power of Government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Recap: Core Principles of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Democratic 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41880" y="1410120"/>
            <a:ext cx="10919160" cy="476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Rule of Law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Transfer of Power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Separation of Powers + Checks &amp; Balances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97" name="Picture 3"/>
          <p:cNvPicPr/>
          <p:nvPr/>
        </p:nvPicPr>
        <p:blipFill>
          <a:blip r:embed="rId1"/>
          <a:stretch/>
        </p:blipFill>
        <p:spPr>
          <a:xfrm>
            <a:off x="1137960" y="3430440"/>
            <a:ext cx="2445840" cy="31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Picture 4" descr="Montesquieu - Spirit of Laws — Parisology"/>
          <p:cNvPicPr/>
          <p:nvPr/>
        </p:nvPicPr>
        <p:blipFill>
          <a:blip r:embed="rId2"/>
          <a:stretch/>
        </p:blipFill>
        <p:spPr>
          <a:xfrm>
            <a:off x="4507920" y="3375720"/>
            <a:ext cx="3175920" cy="321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Picture 5"/>
          <p:cNvPicPr/>
          <p:nvPr/>
        </p:nvPicPr>
        <p:blipFill>
          <a:blip r:embed="rId3"/>
          <a:stretch/>
        </p:blipFill>
        <p:spPr>
          <a:xfrm>
            <a:off x="8505360" y="3423600"/>
            <a:ext cx="2604600" cy="3128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Separation of Powers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01" name="Rectangle: Rounded Corners 2"/>
          <p:cNvSpPr/>
          <p:nvPr/>
        </p:nvSpPr>
        <p:spPr>
          <a:xfrm>
            <a:off x="4676040" y="1731960"/>
            <a:ext cx="2909160" cy="1142640"/>
          </a:xfrm>
          <a:prstGeom prst="roundRect">
            <a:avLst>
              <a:gd name="adj" fmla="val 16667"/>
            </a:avLst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Executive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Decision-making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Rectangle: Rounded Corners 3"/>
          <p:cNvSpPr/>
          <p:nvPr/>
        </p:nvSpPr>
        <p:spPr>
          <a:xfrm>
            <a:off x="1766520" y="4444920"/>
            <a:ext cx="2909160" cy="1142640"/>
          </a:xfrm>
          <a:prstGeom prst="roundRect">
            <a:avLst>
              <a:gd name="adj" fmla="val 16667"/>
            </a:avLst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Legislature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Law-making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Rectangle: Rounded Corners 4"/>
          <p:cNvSpPr/>
          <p:nvPr/>
        </p:nvSpPr>
        <p:spPr>
          <a:xfrm>
            <a:off x="7585200" y="4444920"/>
            <a:ext cx="2909160" cy="1142640"/>
          </a:xfrm>
          <a:prstGeom prst="roundRect">
            <a:avLst>
              <a:gd name="adj" fmla="val 16667"/>
            </a:avLst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Judiciary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Review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4" name="Straight Arrow Connector 5"/>
          <p:cNvCxnSpPr/>
          <p:nvPr/>
        </p:nvCxnSpPr>
        <p:spPr>
          <a:xfrm>
            <a:off x="7562160" y="2805480"/>
            <a:ext cx="1432080" cy="160524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sp>
        <p:nvSpPr>
          <p:cNvPr id="105" name="TextBox 6"/>
          <p:cNvSpPr/>
          <p:nvPr/>
        </p:nvSpPr>
        <p:spPr>
          <a:xfrm>
            <a:off x="6477120" y="3186720"/>
            <a:ext cx="1488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Review &amp; annul measures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6" name="Straight Arrow Connector 7"/>
          <p:cNvCxnSpPr/>
          <p:nvPr/>
        </p:nvCxnSpPr>
        <p:spPr>
          <a:xfrm flipH="1">
            <a:off x="3232440" y="2805480"/>
            <a:ext cx="1432080" cy="160524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cxnSp>
        <p:nvCxnSpPr>
          <p:cNvPr id="107" name="Straight Arrow Connector 8"/>
          <p:cNvCxnSpPr/>
          <p:nvPr/>
        </p:nvCxnSpPr>
        <p:spPr>
          <a:xfrm flipV="1">
            <a:off x="3578760" y="2944080"/>
            <a:ext cx="1281960" cy="143172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cxnSp>
        <p:nvCxnSpPr>
          <p:cNvPr id="108" name="Straight Arrow Connector 9"/>
          <p:cNvCxnSpPr/>
          <p:nvPr/>
        </p:nvCxnSpPr>
        <p:spPr>
          <a:xfrm flipH="1" flipV="1">
            <a:off x="7435080" y="2909160"/>
            <a:ext cx="1281960" cy="150120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sp>
        <p:nvSpPr>
          <p:cNvPr id="109" name="TextBox 10"/>
          <p:cNvSpPr/>
          <p:nvPr/>
        </p:nvSpPr>
        <p:spPr>
          <a:xfrm>
            <a:off x="8278200" y="2874960"/>
            <a:ext cx="21585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Implementation, budget management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Box 11"/>
          <p:cNvSpPr/>
          <p:nvPr/>
        </p:nvSpPr>
        <p:spPr>
          <a:xfrm>
            <a:off x="4283280" y="3117240"/>
            <a:ext cx="148896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Approves gov., no-confidence votes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Box 12"/>
          <p:cNvSpPr/>
          <p:nvPr/>
        </p:nvSpPr>
        <p:spPr>
          <a:xfrm>
            <a:off x="2793960" y="2586240"/>
            <a:ext cx="1488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Initiates most bills, sets agenda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2" name="Straight Arrow Connector 13"/>
          <p:cNvCxnSpPr/>
          <p:nvPr/>
        </p:nvCxnSpPr>
        <p:spPr>
          <a:xfrm>
            <a:off x="4664160" y="5068440"/>
            <a:ext cx="2909880" cy="36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cxnSp>
        <p:nvCxnSpPr>
          <p:cNvPr id="113" name="Straight Arrow Connector 14"/>
          <p:cNvCxnSpPr/>
          <p:nvPr/>
        </p:nvCxnSpPr>
        <p:spPr>
          <a:xfrm flipH="1">
            <a:off x="4756680" y="5287680"/>
            <a:ext cx="2713320" cy="36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sp>
        <p:nvSpPr>
          <p:cNvPr id="114" name="TextBox 15"/>
          <p:cNvSpPr/>
          <p:nvPr/>
        </p:nvSpPr>
        <p:spPr>
          <a:xfrm>
            <a:off x="5391720" y="4191120"/>
            <a:ext cx="1488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Enact laws, appoint judges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Box 17"/>
          <p:cNvSpPr/>
          <p:nvPr/>
        </p:nvSpPr>
        <p:spPr>
          <a:xfrm>
            <a:off x="5345640" y="5426280"/>
            <a:ext cx="14889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Review &amp; annul laws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Heads of State vs Government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17" name="Oval 8"/>
          <p:cNvSpPr/>
          <p:nvPr/>
        </p:nvSpPr>
        <p:spPr>
          <a:xfrm>
            <a:off x="2247120" y="1548720"/>
            <a:ext cx="5174640" cy="473508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Head of Government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Executive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Power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Oval 9"/>
          <p:cNvSpPr/>
          <p:nvPr/>
        </p:nvSpPr>
        <p:spPr>
          <a:xfrm>
            <a:off x="4642200" y="1548720"/>
            <a:ext cx="5174640" cy="473508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Head of state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      Both          Ceremonial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Power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9" name="Picture 17"/>
          <p:cNvPicPr/>
          <p:nvPr/>
        </p:nvPicPr>
        <p:blipFill>
          <a:blip r:embed="rId1"/>
          <a:stretch/>
        </p:blipFill>
        <p:spPr>
          <a:xfrm>
            <a:off x="7676280" y="2796840"/>
            <a:ext cx="1481760" cy="223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" name="Picture 19"/>
          <p:cNvPicPr/>
          <p:nvPr/>
        </p:nvPicPr>
        <p:blipFill>
          <a:blip r:embed="rId2"/>
          <a:stretch/>
        </p:blipFill>
        <p:spPr>
          <a:xfrm>
            <a:off x="5517360" y="2457720"/>
            <a:ext cx="1155960" cy="1498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" name="Picture 20"/>
          <p:cNvPicPr/>
          <p:nvPr/>
        </p:nvPicPr>
        <p:blipFill>
          <a:blip r:embed="rId3"/>
          <a:stretch/>
        </p:blipFill>
        <p:spPr>
          <a:xfrm>
            <a:off x="2701440" y="2838600"/>
            <a:ext cx="1681560" cy="2242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Picture 21"/>
          <p:cNvPicPr/>
          <p:nvPr/>
        </p:nvPicPr>
        <p:blipFill>
          <a:blip r:embed="rId4"/>
          <a:stretch/>
        </p:blipFill>
        <p:spPr>
          <a:xfrm>
            <a:off x="5595120" y="4179600"/>
            <a:ext cx="1010160" cy="1265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LibreOffice/26.2.5.2$Linux_X86_64 LibreOffice_project/6d2b0d33fb0f5da53a12f98bed3e9973e56ff1f0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2026-01-23T07:04:08Z</dcterms:created>
  <dc:creator/>
  <dc:description/>
  <dc:language>en-US</dc:language>
  <cp:lastModifiedBy/>
  <dcterms:modified xsi:type="dcterms:W3CDTF">2026-08-30T09:55:43Z</dcterms:modified>
  <cp:revision>188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16</vt:i4>
  </property>
  <property fmtid="{D5CDD505-2E9C-101B-9397-08002B2CF9AE}" pid="3" name="PresentationFormat">
    <vt:lpwstr>Widescreen</vt:lpwstr>
  </property>
  <property fmtid="{D5CDD505-2E9C-101B-9397-08002B2CF9AE}" pid="4" name="Slides">
    <vt:i4>20</vt:i4>
  </property>
</Properties>
</file>