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1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media/hdphoto1.wdp" ContentType="image/vnd.ms-photo"/>
  <Override PartName="/ppt/slides/slide29.xml" ContentType="application/vnd.openxmlformats-officedocument.presentationml.slide+xml"/>
  <Override PartName="/ppt/slides/slide20.xml" ContentType="application/vnd.openxmlformats-officedocument.presentationml.slide+xml"/>
  <Override PartName="/ppt/slides/slide18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9.xml" ContentType="application/vnd.openxmlformats-officedocument.presentationml.slide+xml"/>
  <Override PartName="/ppt/slides/slide24.xml" ContentType="application/vnd.openxmlformats-officedocument.presentationml.slide+xml"/>
  <Override PartName="/ppt/slides/slide1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21.xml" ContentType="application/vnd.openxmlformats-officedocument.presentationml.slide+xml"/>
  <Override PartName="/ppt/slides/slide27.xml" ContentType="application/vnd.openxmlformats-officedocument.presentationml.slide+xml"/>
  <Override PartName="/ppt/slides/slide12.xml" ContentType="application/vnd.openxmlformats-officedocument.presentationml.slide+xml"/>
  <Override PartName="/ppt/slides/slide28.xml" ContentType="application/vnd.openxmlformats-officedocument.presentationml.slide+xml"/>
  <Override PartName="/ppt/slides/slide30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10.xml" ContentType="application/vnd.openxmlformats-officedocument.presentationml.slide+xml"/>
  <Override PartName="/ppt/slides/slide23.xml" ContentType="application/vnd.openxmlformats-officedocument.presentationml.slide+xml"/>
  <Override PartName="/ppt/slides/slide2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6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ppt/slides/slide14.xml" ContentType="application/vnd.openxmlformats-officedocument.presentationml.slide+xml"/>
  <Override PartName="/ppt/slides/slide26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p>
            <a:pPr defTabSz="914400">
              <a:lnSpc>
                <a:spcPct val="90000"/>
              </a:lnSpc>
            </a:pPr>
            <a:r>
              <a: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move the slide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&lt;header&gt;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dt" idx="34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&lt;date/time&gt;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ftr" idx="35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l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8" name="PlaceHolder 6"/>
          <p:cNvSpPr>
            <a:spLocks noGrp="1"/>
          </p:cNvSpPr>
          <p:nvPr>
            <p:ph type="sldNum" idx="36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54096925-FF31-4033-967F-D03B9E99AED8}" type="slidenum">
              <a:rPr lang="en-US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sldNum" idx="4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5EBF9A1-DF7E-4B42-89E1-9D65E19C83F0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 type="sldNum" idx="4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5972B4B-63C8-4539-9018-286C743F33AB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sldNum" idx="4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58C1086-0FE6-4BB1-A33A-6B884B62406A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99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0" name="PlaceHolder 3"/>
          <p:cNvSpPr>
            <a:spLocks noGrp="1"/>
          </p:cNvSpPr>
          <p:nvPr>
            <p:ph type="sldNum" idx="4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D6F7680-6CE5-40C5-9158-CA1F3BBF15F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sldNum" idx="46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4F37FA6-CF92-4984-AE04-35466871B4C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 type="sldNum" idx="4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E2966AD-1074-4865-9024-99E745AEFEE4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sldNum" idx="4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B6E7BF3-22F8-4256-81D7-AF72F0BB2795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sldNum" idx="4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0BD68C7-F7AA-436A-8C1C-025F618763C9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5" name="PlaceHolder 3"/>
          <p:cNvSpPr>
            <a:spLocks noGrp="1"/>
          </p:cNvSpPr>
          <p:nvPr>
            <p:ph type="sldNum" idx="5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E724F7B-1052-42DE-BB59-46067A4CB2FF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1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3"/>
          <p:cNvSpPr>
            <a:spLocks noGrp="1"/>
          </p:cNvSpPr>
          <p:nvPr>
            <p:ph type="sldNum" idx="5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52CF898-3318-422D-9837-876A17EBE492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1" name="PlaceHolder 3"/>
          <p:cNvSpPr>
            <a:spLocks noGrp="1"/>
          </p:cNvSpPr>
          <p:nvPr>
            <p:ph type="sldNum" idx="52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A0A242C-035D-416B-873F-C83E33CED2F4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buNone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  <a:ea typeface="Calibri"/>
              </a:rPr>
              <a:t>UK still high, so why this unwritten consideration?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sldNum" idx="53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762FE78-FF21-4D27-804D-EC64FD810110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6" name="PlaceHolder 3"/>
          <p:cNvSpPr>
            <a:spLocks noGrp="1"/>
          </p:cNvSpPr>
          <p:nvPr>
            <p:ph type="sldNum" idx="37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40C4D89-3DFC-4D77-9C95-E3C205B859E6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9" name="PlaceHolder 3"/>
          <p:cNvSpPr>
            <a:spLocks noGrp="1"/>
          </p:cNvSpPr>
          <p:nvPr>
            <p:ph type="sldNum" idx="38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BA3E008-F355-42FB-A571-672DE852CDAD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1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171360" indent="-171360" algn="l">
              <a:lnSpc>
                <a:spcPct val="100000"/>
              </a:lnSpc>
              <a:buClr>
                <a:srgbClr val="000000"/>
              </a:buClr>
              <a:buFont typeface="Calibri"/>
              <a:buChar char="-"/>
            </a:pPr>
            <a:r>
              <a:rPr lang="en-US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Institutions were the main thing making a difference between countries within this perspective</a:t>
            </a:r>
            <a:endParaRPr lang="en-US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 type="sldNum" idx="39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89B3C35-72E7-4C81-9874-F9DA40250E2A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sldNum" idx="40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86FF97-CC5A-4773-930C-76A7F6757EE2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sldImg"/>
          </p:nvPr>
        </p:nvSpPr>
        <p:spPr>
          <a:xfrm>
            <a:off x="685800" y="1143000"/>
            <a:ext cx="5486040" cy="3085920"/>
          </a:xfrm>
          <a:prstGeom prst="rect">
            <a:avLst/>
          </a:prstGeom>
          <a:ln w="0">
            <a:noFill/>
          </a:ln>
        </p:spPr>
      </p:sp>
      <p:sp>
        <p:nvSpPr>
          <p:cNvPr id="187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buNone/>
            </a:pPr>
            <a:endParaRPr lang="en-US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FB4E9A1-220A-49AC-AD26-37DEF44EC5E3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ctr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</a:t>
            </a: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Master title </a:t>
            </a: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style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F88488D-ECF7-408F-9D82-1074A4F60C67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1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dt" idx="2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ftr" idx="2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56" name="PlaceHolder 6"/>
          <p:cNvSpPr>
            <a:spLocks noGrp="1"/>
          </p:cNvSpPr>
          <p:nvPr>
            <p:ph type="sldNum" idx="3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AC130AC-9AEA-4B2A-8957-2FE3374E5D35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457200"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914400"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371600"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828800"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0"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743200"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1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1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dt" idx="3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1" name="PlaceHolder 5"/>
          <p:cNvSpPr>
            <a:spLocks noGrp="1"/>
          </p:cNvSpPr>
          <p:nvPr>
            <p:ph type="ftr" idx="3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62" name="PlaceHolder 6"/>
          <p:cNvSpPr>
            <a:spLocks noGrp="1"/>
          </p:cNvSpPr>
          <p:nvPr>
            <p:ph type="sldNum" idx="3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87FBF22-3DF9-4804-858A-07A5DCDFE3E0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dt" idx="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ftr" idx="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sldNum" idx="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0EA7DA7-6A25-4D48-9B01-9B5A175DCCCE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 vert="eaVert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 vert="eaVer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dt" idx="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ftr" idx="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sldNum" idx="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AA2E5A5-6799-4E72-9546-55D4517C2E07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dt" idx="1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ftr" idx="1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5"/>
          <p:cNvSpPr>
            <a:spLocks noGrp="1"/>
          </p:cNvSpPr>
          <p:nvPr>
            <p:ph type="sldNum" idx="1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B1C6866-08A5-41A9-8649-4A44A13E1812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>
                  <a:shade val="82000"/>
                </a:schemeClr>
              </a:solidFill>
              <a:effectLst/>
              <a:uFillTx/>
              <a:latin typeface="Apto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dt" idx="1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7966329-78FD-4982-9E1C-24C8D452DEFD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dt" idx="1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ftr" idx="1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" name="PlaceHolder 6"/>
          <p:cNvSpPr>
            <a:spLocks noGrp="1"/>
          </p:cNvSpPr>
          <p:nvPr>
            <p:ph type="sldNum" idx="1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E1DE9702-E8F3-4597-BBCD-BD4114C82B74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  <a:def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Master text styles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143000" lvl="2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600200" lvl="3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057400" lvl="4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Arial"/>
              <a:buChar char="•"/>
              <a:tabLst>
                <a:tab pos="0" algn="l"/>
              </a:tabLst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dt" idx="1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ftr" idx="2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8"/>
          <p:cNvSpPr>
            <a:spLocks noGrp="1"/>
          </p:cNvSpPr>
          <p:nvPr>
            <p:ph type="sldNum" idx="2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D1D590D-A933-477E-A6DD-C60934EC41F9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Master title style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dt" idx="2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ftr" idx="2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 idx="2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CAB12D1B-204D-45A4-8F73-E4CF111771A2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dt" idx="2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l" defTabSz="914400">
              <a:lnSpc>
                <a:spcPct val="100000"/>
              </a:lnSpc>
              <a:buNone/>
            </a:pPr>
            <a:r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&lt;date/time&gt;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ftr" idx="2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en-US" sz="1400" b="0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&lt;footer&gt;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8" name="PlaceHolder 3"/>
          <p:cNvSpPr>
            <a:spLocks noGrp="1"/>
          </p:cNvSpPr>
          <p:nvPr>
            <p:ph type="sldNum" idx="2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55C5637F-48BD-4BB2-8A17-BEC537FBACBB}" type="slidenum">
              <a:rPr lang="en-US" sz="1200" b="0" u="none" strike="noStrike">
                <a:solidFill>
                  <a:schemeClr val="lt1">
                    <a:shade val="82000"/>
                  </a:schemeClr>
                </a:solidFill>
                <a:effectLst/>
                <a:uFillTx/>
                <a:latin typeface="Aptos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9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 defTabSz="914400">
              <a:lnSpc>
                <a:spcPct val="90000"/>
              </a:lnSpc>
              <a:buNone/>
              <a:def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defRPr>
            </a:lvl1pPr>
          </a:lstStyle>
          <a:p>
            <a:pPr indent="0" algn="l" defTabSz="914400">
              <a:lnSpc>
                <a:spcPct val="90000"/>
              </a:lnSpc>
              <a:buNone/>
            </a:pPr>
            <a:r>
              <a:rPr lang="de-DE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Click to edit the title text format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50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  <a:def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1pPr>
            <a:lvl2pPr lvl="1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2pPr>
            <a:lvl3pPr lvl="2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3pPr>
            <a:lvl4pPr lvl="3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4pPr>
            <a:lvl5pPr lvl="4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5pPr>
            <a:lvl6pPr lvl="5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6pPr>
            <a:lvl7pPr lvl="6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  <a:def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defRPr>
            </a:lvl7pPr>
          </a:lstStyle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de-DE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Click to edit the outline text format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864000" lvl="1" indent="-324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Second Outline Level</a:t>
            </a:r>
            <a:endParaRPr lang="de-DE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296000" lvl="2" indent="-288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Third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1728000" lvl="3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Fourth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160000" lvl="4" indent="-2160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Fifth Outline Level</a:t>
            </a:r>
            <a:endParaRPr lang="de-DE" sz="1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592000" lvl="5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Sixth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3024000" lvl="6" indent="-216000" algn="l" defTabSz="9144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lang="de-DE" sz="2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Seventh Outline Level</a:t>
            </a:r>
            <a:endParaRPr lang="de-DE" sz="2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microsoft.com/office/2007/relationships/hdphoto" Target="../media/hdphoto1.wdp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hyperlink" Target="https://www.irishstatutebook.ie/pdf/en.cons.pdf" TargetMode="External"/><Relationship Id="rId6" Type="http://schemas.openxmlformats.org/officeDocument/2006/relationships/slideLayout" Target="../slideLayouts/slideLayout4.xml"/><Relationship Id="rId7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12.jpe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3.jpeg"/><Relationship Id="rId2" Type="http://schemas.openxmlformats.org/officeDocument/2006/relationships/image" Target="../media/image14.jpeg"/><Relationship Id="rId3" Type="http://schemas.openxmlformats.org/officeDocument/2006/relationships/image" Target="../media/image15.png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6.png"/><Relationship Id="rId2" Type="http://schemas.openxmlformats.org/officeDocument/2006/relationships/image" Target="../media/image17.png"/><Relationship Id="rId3" Type="http://schemas.openxmlformats.org/officeDocument/2006/relationships/image" Target="../media/image18.png"/><Relationship Id="rId4" Type="http://schemas.openxmlformats.org/officeDocument/2006/relationships/hyperlink" Target="https://constituteproject.org/countries" TargetMode="External"/><Relationship Id="rId5" Type="http://schemas.openxmlformats.org/officeDocument/2006/relationships/slideLayout" Target="../slideLayouts/slideLayout8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png"/><Relationship Id="rId3" Type="http://schemas.openxmlformats.org/officeDocument/2006/relationships/image" Target="../media/image21.png"/><Relationship Id="rId4" Type="http://schemas.openxmlformats.org/officeDocument/2006/relationships/hyperlink" Target="https://constituteproject.org/countries" TargetMode="External"/><Relationship Id="rId5" Type="http://schemas.openxmlformats.org/officeDocument/2006/relationships/slideLayout" Target="../slideLayouts/slideLayout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image" Target="../media/image23.png"/><Relationship Id="rId3" Type="http://schemas.openxmlformats.org/officeDocument/2006/relationships/image" Target="../media/image24.png"/><Relationship Id="rId4" Type="http://schemas.openxmlformats.org/officeDocument/2006/relationships/hyperlink" Target="https://constituteproject.org/countries" TargetMode="External"/><Relationship Id="rId5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hyperlink" Target="https://constituteproject.org/countries" TargetMode="External"/><Relationship Id="rId5" Type="http://schemas.openxmlformats.org/officeDocument/2006/relationships/slideLayout" Target="../slideLayouts/slideLayout8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8.png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hyperlink" Target="https://constituteproject.org/countries" TargetMode="External"/><Relationship Id="rId5" Type="http://schemas.openxmlformats.org/officeDocument/2006/relationships/slideLayout" Target="../slideLayouts/slideLayout8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png"/><Relationship Id="rId3" Type="http://schemas.openxmlformats.org/officeDocument/2006/relationships/image" Target="../media/image33.png"/><Relationship Id="rId4" Type="http://schemas.openxmlformats.org/officeDocument/2006/relationships/hyperlink" Target="https://www.concourts.net/comparison.php" TargetMode="External"/><Relationship Id="rId5" Type="http://schemas.openxmlformats.org/officeDocument/2006/relationships/slideLayout" Target="../slideLayouts/slideLayout9.xml"/><Relationship Id="rId6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5.png"/><Relationship Id="rId2" Type="http://schemas.openxmlformats.org/officeDocument/2006/relationships/image" Target="../media/image36.png"/><Relationship Id="rId3" Type="http://schemas.openxmlformats.org/officeDocument/2006/relationships/slideLayout" Target="../slideLayouts/slideLayout8.xml"/><Relationship Id="rId4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7.png"/><Relationship Id="rId2" Type="http://schemas.openxmlformats.org/officeDocument/2006/relationships/image" Target="../media/image38.png"/><Relationship Id="rId3" Type="http://schemas.openxmlformats.org/officeDocument/2006/relationships/image" Target="../media/image39.png"/><Relationship Id="rId4" Type="http://schemas.openxmlformats.org/officeDocument/2006/relationships/slideLayout" Target="../slideLayouts/slideLayout9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image" Target="../media/image40.png"/><Relationship Id="rId2" Type="http://schemas.openxmlformats.org/officeDocument/2006/relationships/image" Target="../media/image41.png"/><Relationship Id="rId3" Type="http://schemas.openxmlformats.org/officeDocument/2006/relationships/hyperlink" Target="https://constituteproject.org/topics" TargetMode="External"/><Relationship Id="rId4" Type="http://schemas.openxmlformats.org/officeDocument/2006/relationships/slideLayout" Target="../slideLayouts/slideLayout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9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3" Type="http://schemas.openxmlformats.org/officeDocument/2006/relationships/notesSlide" Target="../notesSlides/notesSlide5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838080" y="20196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Final Group Project Recommendations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838080" y="1351440"/>
            <a:ext cx="10515240" cy="5144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lnSpcReduction="9999"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Focus on 2 countries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Isolate the main effect(s)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Similar </a:t>
            </a: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political systems but </a:t>
            </a: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different </a:t>
            </a: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in independent and dependent variable (MSSD)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Different </a:t>
            </a: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political systems but </a:t>
            </a: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similar </a:t>
            </a: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in independent and dependent variable (MDSD)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Independent variable: Read the literature!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Minimum six </a:t>
            </a:r>
            <a:r>
              <a:rPr lang="en-US" sz="40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academic </a:t>
            </a: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sources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549720" y="2682720"/>
            <a:ext cx="1110420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72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Institutions are the nuts and bolts of government within which political actors behave</a:t>
            </a:r>
            <a:endParaRPr lang="de-DE" sz="72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722880" y="535320"/>
            <a:ext cx="1074600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5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Constitutions as rules of the game and blueprints of power</a:t>
            </a:r>
            <a:endParaRPr lang="de-DE" sz="5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838080" y="201024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Voting, running for office, …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Balancing act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95" name="Picture 4" descr="Scales PNG Transparent Images | PNG All"/>
          <p:cNvPicPr/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/>
        </p:blipFill>
        <p:spPr>
          <a:xfrm>
            <a:off x="718200" y="3618000"/>
            <a:ext cx="10836360" cy="39855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96" name="TextBox 6"/>
          <p:cNvSpPr/>
          <p:nvPr/>
        </p:nvSpPr>
        <p:spPr>
          <a:xfrm>
            <a:off x="1847160" y="4641120"/>
            <a:ext cx="151200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Rights of citizens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97" name="TextBox 8"/>
          <p:cNvSpPr/>
          <p:nvPr/>
        </p:nvSpPr>
        <p:spPr>
          <a:xfrm>
            <a:off x="8682120" y="5472720"/>
            <a:ext cx="1962360" cy="83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2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Power of Government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91" dur="indefinite" restart="never" nodeType="tmRoot">
          <p:childTnLst>
            <p:seq>
              <p:cTn id="92" dur="indefinite" nodeType="mainSeq">
                <p:childTnLst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Fundamental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Constitutions are...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00" name="Picture 1"/>
          <p:cNvPicPr/>
          <p:nvPr/>
        </p:nvPicPr>
        <p:blipFill>
          <a:blip r:embed="rId1"/>
          <a:stretch/>
        </p:blipFill>
        <p:spPr>
          <a:xfrm>
            <a:off x="837000" y="2791440"/>
            <a:ext cx="5610240" cy="3044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1" name="Picture 3"/>
          <p:cNvPicPr/>
          <p:nvPr/>
        </p:nvPicPr>
        <p:blipFill>
          <a:blip r:embed="rId2"/>
          <a:stretch/>
        </p:blipFill>
        <p:spPr>
          <a:xfrm>
            <a:off x="6653160" y="1962720"/>
            <a:ext cx="5235840" cy="1952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2" name="Picture 5"/>
          <p:cNvPicPr/>
          <p:nvPr/>
        </p:nvPicPr>
        <p:blipFill>
          <a:blip r:embed="rId3"/>
          <a:stretch/>
        </p:blipFill>
        <p:spPr>
          <a:xfrm>
            <a:off x="6878880" y="4533840"/>
            <a:ext cx="4793040" cy="23259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3" name="Picture 6"/>
          <p:cNvPicPr/>
          <p:nvPr/>
        </p:nvPicPr>
        <p:blipFill>
          <a:blip r:embed="rId4"/>
          <a:stretch/>
        </p:blipFill>
        <p:spPr>
          <a:xfrm>
            <a:off x="6878880" y="4128840"/>
            <a:ext cx="2806200" cy="505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04" name="TextBox 7"/>
          <p:cNvSpPr/>
          <p:nvPr/>
        </p:nvSpPr>
        <p:spPr>
          <a:xfrm>
            <a:off x="780120" y="609588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5"/>
              </a:rPr>
              <a:t>https://www.irishstatutebook.ie/pdf/en.cons.pdf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01" dur="indefinite" restart="never" nodeType="tmRoot">
          <p:childTnLst>
            <p:seq>
              <p:cTn id="102" dur="indefinite" nodeType="mainSeq">
                <p:childTnLst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Fundamental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Entrenched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Constitutions are...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07" name="Picture 1" descr="Ireland Referendum: Big Victory, Many Intersections | NewsClick"/>
          <p:cNvPicPr/>
          <p:nvPr/>
        </p:nvPicPr>
        <p:blipFill>
          <a:blip r:embed="rId1"/>
          <a:stretch/>
        </p:blipFill>
        <p:spPr>
          <a:xfrm>
            <a:off x="6340680" y="1636560"/>
            <a:ext cx="5386680" cy="3584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08" name="Picture 3" descr="Voters in Ireland reject changes to constitutional language about ..."/>
          <p:cNvPicPr/>
          <p:nvPr/>
        </p:nvPicPr>
        <p:blipFill>
          <a:blip r:embed="rId2"/>
          <a:stretch/>
        </p:blipFill>
        <p:spPr>
          <a:xfrm>
            <a:off x="1214640" y="3599280"/>
            <a:ext cx="4867200" cy="3237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58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9999"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Fundamental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Entrenched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Codified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97164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But in UK, San Marino, Israel, Canada, New-Zealand, Saudi-Arabia and China: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uncodified </a:t>
            </a: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(but not 'unwritten')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Constitutions are...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11" name="Picture 1" descr="Visit and Learn - Houses of the Oireachtas"/>
          <p:cNvPicPr/>
          <p:nvPr/>
        </p:nvPicPr>
        <p:blipFill>
          <a:blip r:embed="rId1"/>
          <a:stretch/>
        </p:blipFill>
        <p:spPr>
          <a:xfrm>
            <a:off x="6779520" y="1820880"/>
            <a:ext cx="4163040" cy="2384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9" dur="indefinite" restart="never" nodeType="tmRoot">
          <p:childTnLst>
            <p:seq>
              <p:cTn id="120" dur="indefinite" nodeType="mainSeq">
                <p:childTnLst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 fontScale="92500" lnSpcReduction="9999"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Fundamental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Entrenched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Codified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6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Allocations of powers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97164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Fair and impartial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97164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Aim for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'Level Playing Field'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Constitutions are...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14" name="Picture 1" descr="Pros and Cons of a Level Playing Field on the YBR. | Along The Yellow ..."/>
          <p:cNvPicPr/>
          <p:nvPr/>
        </p:nvPicPr>
        <p:blipFill>
          <a:blip r:embed="rId1"/>
          <a:stretch/>
        </p:blipFill>
        <p:spPr>
          <a:xfrm>
            <a:off x="7218360" y="1329120"/>
            <a:ext cx="3978360" cy="2813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Core Principles of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Democratic </a:t>
            </a: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Constitutions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641880" y="1410120"/>
            <a:ext cx="10919160" cy="4766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Rule of Law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Transfer of Power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Separation of Powers + Checks &amp; Balances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  <p:pic>
        <p:nvPicPr>
          <p:cNvPr id="117" name="Picture 3"/>
          <p:cNvPicPr/>
          <p:nvPr/>
        </p:nvPicPr>
        <p:blipFill>
          <a:blip r:embed="rId1"/>
          <a:stretch/>
        </p:blipFill>
        <p:spPr>
          <a:xfrm>
            <a:off x="1137960" y="3430440"/>
            <a:ext cx="2445840" cy="3113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Picture 4" descr="Montesquieu - Spirit of Laws — Parisology"/>
          <p:cNvPicPr/>
          <p:nvPr/>
        </p:nvPicPr>
        <p:blipFill>
          <a:blip r:embed="rId2"/>
          <a:stretch/>
        </p:blipFill>
        <p:spPr>
          <a:xfrm>
            <a:off x="4507920" y="3375720"/>
            <a:ext cx="3175920" cy="3211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9" name="Picture 5"/>
          <p:cNvPicPr/>
          <p:nvPr/>
        </p:nvPicPr>
        <p:blipFill>
          <a:blip r:embed="rId3"/>
          <a:stretch/>
        </p:blipFill>
        <p:spPr>
          <a:xfrm>
            <a:off x="8505360" y="3423600"/>
            <a:ext cx="2604600" cy="3128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5" dur="indefinite" restart="never" nodeType="tmRoot">
          <p:childTnLst>
            <p:seq>
              <p:cTn id="126" dur="indefinite" nodeType="mainSeq">
                <p:childTnLst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Separation of powers: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Executive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21" name="Picture 3"/>
          <p:cNvPicPr/>
          <p:nvPr/>
        </p:nvPicPr>
        <p:blipFill>
          <a:blip r:embed="rId1"/>
          <a:srcRect l="-1129" t="83407" r="25834" b="8155"/>
          <a:stretch/>
        </p:blipFill>
        <p:spPr>
          <a:xfrm>
            <a:off x="422640" y="5795640"/>
            <a:ext cx="6076080" cy="48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2" name="Picture 4"/>
          <p:cNvPicPr/>
          <p:nvPr/>
        </p:nvPicPr>
        <p:blipFill>
          <a:blip r:embed="rId2"/>
          <a:stretch/>
        </p:blipFill>
        <p:spPr>
          <a:xfrm>
            <a:off x="650880" y="1364400"/>
            <a:ext cx="5602320" cy="44287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3" name="Picture 6"/>
          <p:cNvPicPr/>
          <p:nvPr/>
        </p:nvPicPr>
        <p:blipFill>
          <a:blip r:embed="rId3"/>
          <a:stretch/>
        </p:blipFill>
        <p:spPr>
          <a:xfrm>
            <a:off x="6500160" y="2528640"/>
            <a:ext cx="5275800" cy="17888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4" name="TextBox 7"/>
          <p:cNvSpPr/>
          <p:nvPr/>
        </p:nvSpPr>
        <p:spPr>
          <a:xfrm>
            <a:off x="3048120" y="638460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4"/>
              </a:rPr>
              <a:t>https://constituteproject.org/countries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Separation of powers: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Legislative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26" name="Picture 2"/>
          <p:cNvPicPr/>
          <p:nvPr/>
        </p:nvPicPr>
        <p:blipFill>
          <a:blip r:embed="rId1"/>
          <a:stretch/>
        </p:blipFill>
        <p:spPr>
          <a:xfrm>
            <a:off x="1015200" y="1457640"/>
            <a:ext cx="4896720" cy="43351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7" name="Picture 5"/>
          <p:cNvPicPr/>
          <p:nvPr/>
        </p:nvPicPr>
        <p:blipFill>
          <a:blip r:embed="rId2"/>
          <a:stretch/>
        </p:blipFill>
        <p:spPr>
          <a:xfrm>
            <a:off x="449640" y="5803920"/>
            <a:ext cx="6027480" cy="503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8" name="Picture 7"/>
          <p:cNvPicPr/>
          <p:nvPr/>
        </p:nvPicPr>
        <p:blipFill>
          <a:blip r:embed="rId3"/>
          <a:stretch/>
        </p:blipFill>
        <p:spPr>
          <a:xfrm>
            <a:off x="6471360" y="1672920"/>
            <a:ext cx="5033520" cy="35121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" name="TextBox 8"/>
          <p:cNvSpPr/>
          <p:nvPr/>
        </p:nvSpPr>
        <p:spPr>
          <a:xfrm>
            <a:off x="6777360" y="5184000"/>
            <a:ext cx="4433040" cy="1477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Fish MS, Kroenig M. Country Studies. In: </a:t>
            </a:r>
            <a:r>
              <a:rPr lang="en-US" sz="18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The Handbook of National Legislatures: A Global Survey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. Cambridge University Press; 2009:330.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30" name="TextBox 10"/>
          <p:cNvSpPr/>
          <p:nvPr/>
        </p:nvSpPr>
        <p:spPr>
          <a:xfrm>
            <a:off x="3048120" y="638460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4"/>
              </a:rPr>
              <a:t>https://constituteproject.org/countries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Separation of powers: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Judicial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32" name="Picture 2"/>
          <p:cNvPicPr/>
          <p:nvPr/>
        </p:nvPicPr>
        <p:blipFill>
          <a:blip r:embed="rId1"/>
          <a:stretch/>
        </p:blipFill>
        <p:spPr>
          <a:xfrm>
            <a:off x="1062000" y="1522800"/>
            <a:ext cx="4791600" cy="42739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3" name="Picture 5"/>
          <p:cNvPicPr/>
          <p:nvPr/>
        </p:nvPicPr>
        <p:blipFill>
          <a:blip r:embed="rId2"/>
          <a:stretch/>
        </p:blipFill>
        <p:spPr>
          <a:xfrm>
            <a:off x="423000" y="5798880"/>
            <a:ext cx="6080760" cy="478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" name="Picture 7"/>
          <p:cNvPicPr/>
          <p:nvPr/>
        </p:nvPicPr>
        <p:blipFill>
          <a:blip r:embed="rId3"/>
          <a:stretch/>
        </p:blipFill>
        <p:spPr>
          <a:xfrm>
            <a:off x="5956920" y="2663280"/>
            <a:ext cx="6073560" cy="1542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" name="TextBox 9"/>
          <p:cNvSpPr/>
          <p:nvPr/>
        </p:nvSpPr>
        <p:spPr>
          <a:xfrm>
            <a:off x="3048120" y="638460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4"/>
              </a:rPr>
              <a:t>https://constituteproject.org/countries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Picture 1"/>
          <p:cNvPicPr/>
          <p:nvPr/>
        </p:nvPicPr>
        <p:blipFill>
          <a:blip r:embed="rId1"/>
          <a:srcRect l="0" t="0" r="108" b="21293"/>
          <a:stretch/>
        </p:blipFill>
        <p:spPr>
          <a:xfrm>
            <a:off x="1202040" y="730080"/>
            <a:ext cx="9798120" cy="5397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Core Principles of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Democratic </a:t>
            </a: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Constitutions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41880" y="1410120"/>
            <a:ext cx="10919160" cy="4766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Rule of Law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Transfer of Power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Separation of Powers + Checks &amp; Balances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Relations between Government and Citizens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Gov. Vs Citizens: Number of Rights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39" name="Picture 2"/>
          <p:cNvPicPr/>
          <p:nvPr/>
        </p:nvPicPr>
        <p:blipFill>
          <a:blip r:embed="rId1"/>
          <a:stretch/>
        </p:blipFill>
        <p:spPr>
          <a:xfrm>
            <a:off x="1145160" y="1410840"/>
            <a:ext cx="4625280" cy="4382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0" name="Picture 5"/>
          <p:cNvPicPr/>
          <p:nvPr/>
        </p:nvPicPr>
        <p:blipFill>
          <a:blip r:embed="rId2"/>
          <a:stretch/>
        </p:blipFill>
        <p:spPr>
          <a:xfrm>
            <a:off x="912240" y="5803200"/>
            <a:ext cx="5102640" cy="435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1" name="Picture 7"/>
          <p:cNvPicPr/>
          <p:nvPr/>
        </p:nvPicPr>
        <p:blipFill>
          <a:blip r:embed="rId3"/>
          <a:stretch/>
        </p:blipFill>
        <p:spPr>
          <a:xfrm>
            <a:off x="6096600" y="3020760"/>
            <a:ext cx="5817240" cy="827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2" name="TextBox 9"/>
          <p:cNvSpPr/>
          <p:nvPr/>
        </p:nvSpPr>
        <p:spPr>
          <a:xfrm>
            <a:off x="3048120" y="638460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4"/>
              </a:rPr>
              <a:t>https://constituteproject.org/countries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Gov. Vs Citizens: Words about Rights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44" name="Picture 2"/>
          <p:cNvPicPr/>
          <p:nvPr/>
        </p:nvPicPr>
        <p:blipFill>
          <a:blip r:embed="rId1"/>
          <a:stretch/>
        </p:blipFill>
        <p:spPr>
          <a:xfrm>
            <a:off x="1133640" y="1410840"/>
            <a:ext cx="4636800" cy="4382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" name="Picture 5"/>
          <p:cNvPicPr/>
          <p:nvPr/>
        </p:nvPicPr>
        <p:blipFill>
          <a:blip r:embed="rId2"/>
          <a:stretch/>
        </p:blipFill>
        <p:spPr>
          <a:xfrm>
            <a:off x="819720" y="5803200"/>
            <a:ext cx="5275800" cy="4352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6" name="Picture 7"/>
          <p:cNvPicPr/>
          <p:nvPr/>
        </p:nvPicPr>
        <p:blipFill>
          <a:blip r:embed="rId3"/>
          <a:stretch/>
        </p:blipFill>
        <p:spPr>
          <a:xfrm>
            <a:off x="6100920" y="3245760"/>
            <a:ext cx="5555160" cy="712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" name="TextBox 9"/>
          <p:cNvSpPr/>
          <p:nvPr/>
        </p:nvSpPr>
        <p:spPr>
          <a:xfrm>
            <a:off x="3048120" y="638460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4"/>
              </a:rPr>
              <a:t>https://constituteproject.org/countries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Core Principles of </a:t>
            </a: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Democratic </a:t>
            </a: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Constitutions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49" name="PlaceHolder 2"/>
          <p:cNvSpPr>
            <a:spLocks noGrp="1"/>
          </p:cNvSpPr>
          <p:nvPr>
            <p:ph/>
          </p:nvPr>
        </p:nvSpPr>
        <p:spPr>
          <a:xfrm>
            <a:off x="641880" y="1410120"/>
            <a:ext cx="10919160" cy="4766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Rule of Law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Transfer of Power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Separation of Powers + Checks &amp; Balances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Relations between Government and Citizens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Locus of Sovereignty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Government Accountability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514440" indent="-51444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AutoNum type="arabicPeriod"/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Final Arbiter</a:t>
            </a:r>
            <a:endParaRPr lang="de-DE" sz="40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5" dur="indefinite" restart="never" nodeType="tmRoot">
          <p:childTnLst>
            <p:seq>
              <p:cTn id="146" dur="indefinite" nodeType="mainSeq">
                <p:childTnLst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Who is this final arbiter?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/>
          </p:nvPr>
        </p:nvSpPr>
        <p:spPr>
          <a:xfrm>
            <a:off x="838080" y="1421640"/>
            <a:ext cx="10515240" cy="50666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American/Judicial Review Model: 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ordinary courts under supreme/high court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Austrian/continental/European/Constitutional review model: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 specialized constitutional courts or supreme/high courts in special chambers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Mixed/American Continental Model: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 ordinary courts under supreme/high court or constitutional court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French model: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 special bodies or special chambers of supreme/high court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Other bodies </a:t>
            </a:r>
            <a:r>
              <a:rPr lang="en-US" sz="2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(National Council, Parliament, …)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No constitutional/Judicial Review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5" dur="indefinite" restart="never" nodeType="tmRoot">
          <p:childTnLst>
            <p:seq>
              <p:cTn id="156" dur="indefinite" nodeType="mainSeq">
                <p:childTnLst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Picture 2"/>
          <p:cNvPicPr/>
          <p:nvPr/>
        </p:nvPicPr>
        <p:blipFill>
          <a:blip r:embed="rId1"/>
          <a:stretch/>
        </p:blipFill>
        <p:spPr>
          <a:xfrm>
            <a:off x="4473000" y="860760"/>
            <a:ext cx="7736760" cy="5678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53" name="Picture 1"/>
          <p:cNvPicPr/>
          <p:nvPr/>
        </p:nvPicPr>
        <p:blipFill>
          <a:blip r:embed="rId2"/>
          <a:stretch/>
        </p:blipFill>
        <p:spPr>
          <a:xfrm>
            <a:off x="25560" y="3932280"/>
            <a:ext cx="5202000" cy="26067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4" name="Title 1"/>
          <p:cNvSpPr/>
          <p:nvPr/>
        </p:nvSpPr>
        <p:spPr>
          <a:xfrm>
            <a:off x="2223720" y="20340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5000" rIns="90000" bIns="45000" anchor="t">
            <a:noAutofit/>
          </a:bodyPr>
          <a:p>
            <a:pPr algn="ctr"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Who is this final arbiter?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pic>
        <p:nvPicPr>
          <p:cNvPr id="155" name="Picture 5"/>
          <p:cNvPicPr/>
          <p:nvPr/>
        </p:nvPicPr>
        <p:blipFill>
          <a:blip r:embed="rId3"/>
          <a:stretch/>
        </p:blipFill>
        <p:spPr>
          <a:xfrm>
            <a:off x="21960" y="46080"/>
            <a:ext cx="4400640" cy="38905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6" name="TextBox 6"/>
          <p:cNvSpPr/>
          <p:nvPr/>
        </p:nvSpPr>
        <p:spPr>
          <a:xfrm>
            <a:off x="3048120" y="653472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4"/>
              </a:rPr>
              <a:t>https://www.concourts.net/comparison.php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Variation in Length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58" name="Picture 3"/>
          <p:cNvPicPr/>
          <p:nvPr/>
        </p:nvPicPr>
        <p:blipFill>
          <a:blip r:embed="rId1"/>
          <a:stretch/>
        </p:blipFill>
        <p:spPr>
          <a:xfrm>
            <a:off x="1894320" y="1261080"/>
            <a:ext cx="8421120" cy="54604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Variation in Scope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60" name="Picture 4"/>
          <p:cNvPicPr/>
          <p:nvPr/>
        </p:nvPicPr>
        <p:blipFill>
          <a:blip r:embed="rId1"/>
          <a:stretch/>
        </p:blipFill>
        <p:spPr>
          <a:xfrm>
            <a:off x="3890160" y="1342080"/>
            <a:ext cx="4341960" cy="42310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1" name="Picture 5"/>
          <p:cNvPicPr/>
          <p:nvPr/>
        </p:nvPicPr>
        <p:blipFill>
          <a:blip r:embed="rId2"/>
          <a:stretch/>
        </p:blipFill>
        <p:spPr>
          <a:xfrm>
            <a:off x="3426480" y="5574960"/>
            <a:ext cx="5269680" cy="441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Picture 1"/>
          <p:cNvPicPr/>
          <p:nvPr/>
        </p:nvPicPr>
        <p:blipFill>
          <a:blip r:embed="rId1"/>
          <a:stretch/>
        </p:blipFill>
        <p:spPr>
          <a:xfrm>
            <a:off x="-360" y="0"/>
            <a:ext cx="413352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3" name="Picture 2"/>
          <p:cNvPicPr/>
          <p:nvPr/>
        </p:nvPicPr>
        <p:blipFill>
          <a:blip r:embed="rId2"/>
          <a:stretch/>
        </p:blipFill>
        <p:spPr>
          <a:xfrm>
            <a:off x="4029120" y="0"/>
            <a:ext cx="4133520" cy="68576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4" name="Picture 3"/>
          <p:cNvPicPr/>
          <p:nvPr/>
        </p:nvPicPr>
        <p:blipFill>
          <a:blip r:embed="rId3"/>
          <a:stretch/>
        </p:blipFill>
        <p:spPr>
          <a:xfrm>
            <a:off x="8162280" y="0"/>
            <a:ext cx="4133520" cy="685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5" name="Oval 4"/>
          <p:cNvSpPr/>
          <p:nvPr/>
        </p:nvSpPr>
        <p:spPr>
          <a:xfrm>
            <a:off x="92520" y="4260240"/>
            <a:ext cx="473040" cy="27684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/>
        </p:style>
        <p:txBody>
          <a:bodyPr lIns="90000" tIns="45000" rIns="90000" bIns="45000" anchor="ctr">
            <a:noAutofit/>
          </a:bodyPr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chemeClr val="dk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1" dur="indefinite" restart="never" nodeType="tmRoot">
          <p:childTnLst>
            <p:seq>
              <p:cTn id="182" dur="indefinite" nodeType="mainSeq">
                <p:childTnLst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Provisions on Environmental Protection?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167" name="Picture 2"/>
          <p:cNvPicPr/>
          <p:nvPr/>
        </p:nvPicPr>
        <p:blipFill>
          <a:blip r:embed="rId1"/>
          <a:stretch/>
        </p:blipFill>
        <p:spPr>
          <a:xfrm>
            <a:off x="409320" y="1841400"/>
            <a:ext cx="5685480" cy="38548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68" name="Picture 3"/>
          <p:cNvPicPr/>
          <p:nvPr/>
        </p:nvPicPr>
        <p:blipFill>
          <a:blip r:embed="rId2"/>
          <a:stretch/>
        </p:blipFill>
        <p:spPr>
          <a:xfrm>
            <a:off x="6096960" y="1841400"/>
            <a:ext cx="5685480" cy="38548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69" name="TextBox 4"/>
          <p:cNvSpPr/>
          <p:nvPr/>
        </p:nvSpPr>
        <p:spPr>
          <a:xfrm>
            <a:off x="3048120" y="621396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sng" strike="noStrike">
                <a:solidFill>
                  <a:schemeClr val="lt1"/>
                </a:solidFill>
                <a:effectLst/>
                <a:uFillTx/>
                <a:latin typeface="Aptos"/>
                <a:hlinkClick r:id="rId3"/>
              </a:rPr>
              <a:t>https://constituteproject.org/topics</a:t>
            </a: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0" name="TextBox 5"/>
          <p:cNvSpPr/>
          <p:nvPr/>
        </p:nvSpPr>
        <p:spPr>
          <a:xfrm>
            <a:off x="0" y="139716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Western-Europe + US &amp; Canada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171" name="TextBox 6"/>
          <p:cNvSpPr/>
          <p:nvPr/>
        </p:nvSpPr>
        <p:spPr>
          <a:xfrm>
            <a:off x="6095880" y="1397160"/>
            <a:ext cx="6095520" cy="64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algn="ctr" defTabSz="914400">
              <a:lnSpc>
                <a:spcPct val="100000"/>
              </a:lnSpc>
            </a:pPr>
            <a:r>
              <a:rPr lang="en-US" sz="18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Central &amp; Eastern Europe (&amp; others)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" name="Picture 1"/>
          <p:cNvPicPr/>
          <p:nvPr/>
        </p:nvPicPr>
        <p:blipFill>
          <a:blip r:embed="rId1"/>
          <a:srcRect l="0" t="79771" r="108" b="0"/>
          <a:stretch/>
        </p:blipFill>
        <p:spPr>
          <a:xfrm>
            <a:off x="1202040" y="4064040"/>
            <a:ext cx="9798120" cy="138600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Title 1"/>
          <p:cNvSpPr/>
          <p:nvPr/>
        </p:nvSpPr>
        <p:spPr>
          <a:xfrm>
            <a:off x="838080" y="564156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914400">
              <a:lnSpc>
                <a:spcPct val="90000"/>
              </a:lnSpc>
            </a:pP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Overview of when your oral exam takes place will be posted on Loop soon (weeks 12 and 13)!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4" name="Title 1"/>
          <p:cNvSpPr/>
          <p:nvPr/>
        </p:nvSpPr>
        <p:spPr>
          <a:xfrm>
            <a:off x="990720" y="354240"/>
            <a:ext cx="10515240" cy="66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914400">
              <a:lnSpc>
                <a:spcPct val="90000"/>
              </a:lnSpc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Oral Exam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75" name="TextBox 6"/>
          <p:cNvSpPr/>
          <p:nvPr/>
        </p:nvSpPr>
        <p:spPr>
          <a:xfrm>
            <a:off x="1047600" y="956880"/>
            <a:ext cx="10094040" cy="30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Friendly chat (I promise)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All group members should be familiar with the entire project and the texts referenced ("I didn't write that part/read that source" is not acceptable)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FFFFFF"/>
              </a:buClr>
              <a:buFont typeface="Arial"/>
              <a:buChar char="•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Serves as multiplier of draft mark: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Group project draft grade=60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Weak performance at oral exam: 60*0.66=40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Strong performance at oral exam: 60*1.33=80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marL="743040" lvl="1" indent="-285840" defTabSz="914400">
              <a:lnSpc>
                <a:spcPct val="100000"/>
              </a:lnSpc>
              <a:buClr>
                <a:srgbClr val="FFFFFF"/>
              </a:buClr>
              <a:buFont typeface="Courier New"/>
              <a:buChar char="o"/>
            </a:pPr>
            <a:r>
              <a:rPr lang="en-US" sz="24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Absent for oral exam: 60*0=0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3" dur="indefinite" restart="never" nodeType="tmRoot">
          <p:childTnLst>
            <p:seq>
              <p:cTn id="24" dur="indefinite" nodeType="mainSeq">
                <p:childTnLst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Conclusion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Constitutions are the rules of the political game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Set of entrenched and fundamental laws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In democracies they establish RoL and limit gov. power vs citizens through separation of power and checks and balances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Wide variation in Europe on many different facets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l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en-US" sz="28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Thursday: The Legislature</a:t>
            </a:r>
            <a:endParaRPr lang="de-DE" sz="28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Written Exam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/>
          </p:nvPr>
        </p:nvSpPr>
        <p:spPr>
          <a:xfrm>
            <a:off x="838080" y="1351440"/>
            <a:ext cx="10515240" cy="51440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50% of final grade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Two sets of questions (50 points each) relating to figure/table </a:t>
            </a: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not </a:t>
            </a: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seen in class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Three types of questions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Reproducible knowledge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Application of knowledge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685800" lvl="1" indent="-228600" algn="l" defTabSz="914400">
              <a:lnSpc>
                <a:spcPct val="90000"/>
              </a:lnSpc>
              <a:spcBef>
                <a:spcPts val="499"/>
              </a:spcBef>
              <a:buClr>
                <a:srgbClr val="FFFFFF"/>
              </a:buClr>
              <a:buFont typeface="Courier New"/>
              <a:buChar char="o"/>
            </a:pPr>
            <a:r>
              <a:rPr lang="en-US" sz="32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Critical thinking</a:t>
            </a:r>
            <a:endParaRPr lang="de-DE" sz="32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marL="228600" indent="-228600" algn="l" defTabSz="914400">
              <a:lnSpc>
                <a:spcPct val="90000"/>
              </a:lnSpc>
              <a:spcBef>
                <a:spcPts val="1001"/>
              </a:spcBef>
              <a:buClr>
                <a:srgbClr val="FFFFFF"/>
              </a:buClr>
              <a:buFont typeface="Arial"/>
              <a:buChar char="•"/>
            </a:pP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Material: </a:t>
            </a: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Lectures</a:t>
            </a: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! (can be supported with readings, but is </a:t>
            </a:r>
            <a:r>
              <a:rPr lang="en-US" sz="36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not </a:t>
            </a:r>
            <a:r>
              <a:rPr lang="en-US" sz="36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a requirement)</a:t>
            </a:r>
            <a:endParaRPr lang="de-DE" sz="36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53" dur="indefinite" restart="never" nodeType="tmRoot">
          <p:childTnLst>
            <p:seq>
              <p:cTn id="54" dur="indefinite" nodeType="mainSeq">
                <p:childTnLst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Content Placeholder 6"/>
          <p:cNvPicPr/>
          <p:nvPr/>
        </p:nvPicPr>
        <p:blipFill>
          <a:blip r:embed="rId1"/>
          <a:stretch/>
        </p:blipFill>
        <p:spPr>
          <a:xfrm>
            <a:off x="257400" y="1012320"/>
            <a:ext cx="6053760" cy="5507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838080" y="237960"/>
            <a:ext cx="10515240" cy="862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rm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Example Exam Question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0" name="TextBox 4"/>
          <p:cNvSpPr/>
          <p:nvPr/>
        </p:nvSpPr>
        <p:spPr>
          <a:xfrm>
            <a:off x="6586920" y="1122480"/>
            <a:ext cx="5217120" cy="529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horzOverflow="overflow" anchor="t">
            <a:spAutoFit/>
          </a:bodyPr>
          <a:p>
            <a:pPr defTabSz="914400">
              <a:lnSpc>
                <a:spcPct val="100000"/>
              </a:lnSpc>
            </a:pPr>
            <a:r>
              <a:rPr lang="en-GB" sz="20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The figure below comes from Lijphart’s </a:t>
            </a:r>
            <a:r>
              <a:rPr lang="en-GB" sz="2000" b="0" i="1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Patterns of Democracy </a:t>
            </a:r>
            <a:r>
              <a:rPr lang="en-GB" sz="20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(1999, 2012). Answer the following questions: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GB" sz="20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A) Explain the difference between a consensus and a majoritarian democracy as defined by Lijphart. </a:t>
            </a:r>
            <a:r>
              <a:rPr lang="en-US" sz="2000" b="1" u="none" strike="noStrike">
                <a:solidFill>
                  <a:srgbClr val="FF0000"/>
                </a:solidFill>
                <a:effectLst/>
                <a:uFillTx/>
                <a:latin typeface="Aptos"/>
                <a:ea typeface="Aptos"/>
              </a:rPr>
              <a:t>REPRODUCE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GB" sz="20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B) The figure displays two dimensions. Explain the difference between the two and how they relate to the position of Belgium on the figure. </a:t>
            </a:r>
            <a:r>
              <a:rPr lang="en-US" sz="2000" b="1" u="none" strike="noStrike">
                <a:solidFill>
                  <a:srgbClr val="FF0000"/>
                </a:solidFill>
                <a:effectLst/>
                <a:uFillTx/>
                <a:latin typeface="Aptos"/>
                <a:ea typeface="Aptos"/>
              </a:rPr>
              <a:t>APPLY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lang="en-GB" sz="2000" b="0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C) Discuss the following statement: </a:t>
            </a:r>
            <a:r>
              <a:rPr lang="en-GB" sz="2000" b="0" i="1" u="none" strike="noStrike">
                <a:solidFill>
                  <a:schemeClr val="lt1"/>
                </a:solidFill>
                <a:effectLst/>
                <a:uFillTx/>
                <a:latin typeface="Aptos"/>
                <a:ea typeface="Aptos"/>
              </a:rPr>
              <a:t>Based on this figure, Ireland is a consensus democracy. </a:t>
            </a:r>
            <a:r>
              <a:rPr lang="en-GB" sz="2000" b="1" u="none" strike="noStrike">
                <a:solidFill>
                  <a:srgbClr val="FF0000"/>
                </a:solidFill>
                <a:effectLst/>
                <a:uFillTx/>
                <a:latin typeface="Aptos"/>
                <a:ea typeface="Aptos"/>
              </a:rPr>
              <a:t>CRITICAL THINKING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7" dur="indefinite" restart="never" nodeType="tmRoot">
          <p:childTnLst>
            <p:seq>
              <p:cTn id="78" dur="indefinite" nodeType="mainSeq">
                <p:childTnLst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de-DE" sz="60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Institutions I: Constitutions</a:t>
            </a:r>
            <a:endParaRPr lang="de-DE" sz="60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 type="subTitle"/>
          </p:nvPr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rmAutofit/>
          </a:bodyPr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lang="fr-BE" sz="2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POL1036: Comparative European Politics</a:t>
            </a:r>
            <a:r>
              <a:rPr lang="fr-BE" sz="24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– Lecture 7 - 15/2/2026</a:t>
            </a:r>
            <a:endParaRPr lang="en-US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  <a:p>
            <a:pPr indent="0" algn="ctr" defTabSz="914400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endParaRPr lang="en-US" sz="2400" b="0" u="none" strike="noStrike">
              <a:solidFill>
                <a:schemeClr val="lt1"/>
              </a:solidFill>
              <a:effectLst/>
              <a:uFillTx/>
              <a:latin typeface="Apto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Recap: Patterns of Democracy (Lijphart, 1999)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pic>
        <p:nvPicPr>
          <p:cNvPr id="84" name="Picture 2"/>
          <p:cNvPicPr/>
          <p:nvPr/>
        </p:nvPicPr>
        <p:blipFill>
          <a:blip r:embed="rId1"/>
          <a:stretch/>
        </p:blipFill>
        <p:spPr>
          <a:xfrm>
            <a:off x="4883760" y="1825920"/>
            <a:ext cx="2421360" cy="3653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" name="Text Placeholder 2"/>
          <p:cNvSpPr/>
          <p:nvPr/>
        </p:nvSpPr>
        <p:spPr>
          <a:xfrm>
            <a:off x="20160" y="2662560"/>
            <a:ext cx="4418640" cy="61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5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Majoritarian 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5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Democracy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40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Bare Majority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6" name="Text Placeholder 2"/>
          <p:cNvSpPr/>
          <p:nvPr/>
        </p:nvSpPr>
        <p:spPr>
          <a:xfrm>
            <a:off x="7767000" y="2662560"/>
            <a:ext cx="4418640" cy="61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t">
            <a:noAutofit/>
          </a:bodyPr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5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Consensus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5400" b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Democracy</a:t>
            </a:r>
            <a:endParaRPr lang="en-US" sz="5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en-US" sz="4000" b="0" i="1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Maximal Majority</a:t>
            </a:r>
            <a:r>
              <a:rPr lang="en-US" sz="4000" b="0" u="none" strike="noStrike">
                <a:solidFill>
                  <a:schemeClr val="lt1"/>
                </a:solidFill>
                <a:effectLst/>
                <a:uFillTx/>
                <a:latin typeface="Aptos"/>
              </a:rPr>
              <a:t> 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sp>
        <p:nvSpPr>
          <p:cNvPr id="87" name="Title 1"/>
          <p:cNvSpPr/>
          <p:nvPr/>
        </p:nvSpPr>
        <p:spPr>
          <a:xfrm>
            <a:off x="829080" y="5482080"/>
            <a:ext cx="10515240" cy="132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normAutofit/>
          </a:bodyPr>
          <a:p>
            <a:pPr algn="ctr" defTabSz="914400">
              <a:lnSpc>
                <a:spcPct val="90000"/>
              </a:lnSpc>
            </a:pPr>
            <a:r>
              <a:rPr lang="en-US" sz="4400" b="1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Difference? Institutions!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Recap: Executive – Parties Dimension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graphicFrame>
        <p:nvGraphicFramePr>
          <p:cNvPr id="89" name="Table 3"/>
          <p:cNvGraphicFramePr/>
          <p:nvPr/>
        </p:nvGraphicFramePr>
        <p:xfrm>
          <a:off x="1096920" y="1500840"/>
          <a:ext cx="9981000" cy="4574160"/>
        </p:xfrm>
        <a:graphic>
          <a:graphicData uri="http://schemas.openxmlformats.org/drawingml/2006/table">
            <a:tbl>
              <a:tblPr/>
              <a:tblGrid>
                <a:gridCol w="3326760"/>
                <a:gridCol w="3326760"/>
                <a:gridCol w="3326760"/>
              </a:tblGrid>
              <a:tr h="4492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Institution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Majoritarian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Consensus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Executive Majority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Single-Party (power concentration)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Multiparty (power-sharing)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Executive-Legislative Relation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Dominant Executive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Balance of Power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492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Party System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Two-Party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Multi-Party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Electoral System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Majoritarian, Disproportional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Proportional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Interest Groups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Pluralist, Competitive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Coordinated, Compromise-oriented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 defTabSz="914400">
              <a:lnSpc>
                <a:spcPct val="90000"/>
              </a:lnSpc>
              <a:buNone/>
            </a:pPr>
            <a:r>
              <a:rPr lang="en-US" sz="4400" b="0" u="none" strike="noStrike">
                <a:solidFill>
                  <a:schemeClr val="lt1"/>
                </a:solidFill>
                <a:effectLst/>
                <a:uFillTx/>
                <a:latin typeface="Aptos Display"/>
              </a:rPr>
              <a:t>Recap: Federal – Unitary  Dimension</a:t>
            </a:r>
            <a:endParaRPr lang="de-DE" sz="4400" b="0" u="none" strike="noStrike">
              <a:solidFill>
                <a:schemeClr val="lt1"/>
              </a:solidFill>
              <a:effectLst/>
              <a:uFillTx/>
              <a:latin typeface="Aptos Display"/>
            </a:endParaRPr>
          </a:p>
        </p:txBody>
      </p:sp>
      <p:graphicFrame>
        <p:nvGraphicFramePr>
          <p:cNvPr id="91" name="Table 4"/>
          <p:cNvGraphicFramePr/>
          <p:nvPr/>
        </p:nvGraphicFramePr>
        <p:xfrm>
          <a:off x="1096920" y="1500840"/>
          <a:ext cx="9981000" cy="4574160"/>
        </p:xfrm>
        <a:graphic>
          <a:graphicData uri="http://schemas.openxmlformats.org/drawingml/2006/table">
            <a:tbl>
              <a:tblPr/>
              <a:tblGrid>
                <a:gridCol w="3326760"/>
                <a:gridCol w="3326760"/>
                <a:gridCol w="3326760"/>
              </a:tblGrid>
              <a:tr h="449280"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Institution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Majoritarian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Aptos"/>
                        </a:rPr>
                        <a:t>Consensus</a:t>
                      </a: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Government centralization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Unitary &amp; Centralized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Federal &amp; Decentralized 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Parliamentary power distribution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Unicameral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Bicameral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4928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Constitutions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Flexible, simple majority for am.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Rigid, super majority for am.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Constitutionality of laws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Legislature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Courts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772560"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1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Central Banks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Dependent on executive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 anchor="t">
                      <a:noAutofit/>
                    </a:bodyPr>
                    <a:p>
                      <a:pPr defTabSz="914400">
                        <a:lnSpc>
                          <a:spcPct val="100000"/>
                        </a:lnSpc>
                      </a:pPr>
                      <a:r>
                        <a:rPr lang="en-US" sz="2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Aptos"/>
                        </a:rPr>
                        <a:t>Independent</a:t>
                      </a:r>
                      <a:endParaRPr lang="en-US" sz="2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 anchor="t" marL="91440" marR="91440" marT="45720" marB="4572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538D9D"/>
      </a:hlink>
      <a:folHlink>
        <a:srgbClr val="A5738E"/>
      </a:folHlink>
    </a:clrScheme>
    <a:fontScheme name="Office Theme">
      <a:majorFont>
        <a:latin typeface="Aptos Display" panose="02110004020202020204" pitchFamily="0" charset="1"/>
        <a:ea typeface=""/>
        <a:cs typeface=""/>
      </a:majorFont>
      <a:minorFont>
        <a:latin typeface="Aptos" panose="02110004020202020204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LibreOffice/26.2.5.2$Linux_X86_64 LibreOffice_project/6d2b0d33fb0f5da53a12f98bed3e9973e56ff1f0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2026-01-23T07:04:08Z</dcterms:created>
  <dc:creator/>
  <dc:description/>
  <dc:language>en-US</dc:language>
  <cp:lastModifiedBy/>
  <dcterms:modified xsi:type="dcterms:W3CDTF">2026-08-30T09:46:57Z</dcterms:modified>
  <cp:revision>512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17</vt:i4>
  </property>
  <property fmtid="{D5CDD505-2E9C-101B-9397-08002B2CF9AE}" pid="3" name="PresentationFormat">
    <vt:lpwstr>Widescreen</vt:lpwstr>
  </property>
  <property fmtid="{D5CDD505-2E9C-101B-9397-08002B2CF9AE}" pid="4" name="Slides">
    <vt:i4>30</vt:i4>
  </property>
</Properties>
</file>