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98" r:id="rId3"/>
    <p:sldId id="365" r:id="rId4"/>
    <p:sldId id="363" r:id="rId5"/>
    <p:sldId id="366" r:id="rId6"/>
    <p:sldId id="367" r:id="rId7"/>
    <p:sldId id="343" r:id="rId8"/>
    <p:sldId id="368" r:id="rId9"/>
    <p:sldId id="344" r:id="rId10"/>
    <p:sldId id="345" r:id="rId11"/>
    <p:sldId id="370" r:id="rId12"/>
    <p:sldId id="372" r:id="rId13"/>
    <p:sldId id="373" r:id="rId14"/>
    <p:sldId id="374" r:id="rId15"/>
    <p:sldId id="301" r:id="rId16"/>
    <p:sldId id="348" r:id="rId17"/>
    <p:sldId id="260" r:id="rId18"/>
    <p:sldId id="262" r:id="rId19"/>
    <p:sldId id="376" r:id="rId20"/>
    <p:sldId id="371" r:id="rId21"/>
    <p:sldId id="375" r:id="rId22"/>
    <p:sldId id="378" r:id="rId23"/>
    <p:sldId id="379" r:id="rId24"/>
    <p:sldId id="381" r:id="rId25"/>
    <p:sldId id="380" r:id="rId26"/>
    <p:sldId id="349" r:id="rId27"/>
    <p:sldId id="382" r:id="rId28"/>
    <p:sldId id="263" r:id="rId29"/>
    <p:sldId id="384" r:id="rId30"/>
    <p:sldId id="383" r:id="rId31"/>
    <p:sldId id="350" r:id="rId32"/>
    <p:sldId id="385" r:id="rId33"/>
    <p:sldId id="386" r:id="rId34"/>
    <p:sldId id="387" r:id="rId35"/>
    <p:sldId id="389" r:id="rId36"/>
    <p:sldId id="388" r:id="rId3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C9A46C-0EE8-EAD5-4A5C-AD9AFF3EDF54}" v="3" dt="2026-01-21T11:34:55.606"/>
    <p1510:client id="{4982C9C9-80AE-377A-B3FF-315DDAA4FC36}" v="1241" dt="2026-01-21T11:26:00.754"/>
    <p1510:client id="{9AD1B27A-E154-E1CB-6031-7701A568ABFD}" v="578" dt="2026-01-21T10:18:56.140"/>
    <p1510:client id="{AD46A0DF-8A8D-2547-2DFE-0173BEFFD71B}" v="4" dt="2026-01-21T11:30:15.195"/>
    <p1510:client id="{B658A032-4BA1-BA0D-4C26-8FC4BFCB5FF5}" v="1505" dt="2026-01-21T09:18:45.6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335C4-17A0-42E5-97D8-0FB4D85E0FA3}" type="datetimeFigureOut">
              <a:t>1/21/2026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07C78-CC67-472E-B020-7353A50644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64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3428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5600F-B089-7215-BE95-C9EE4615F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CE1207-B510-2A4A-7772-58D1820DE3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E91153-A861-7118-0127-06E8687EEF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AD5A5A-B452-1F38-F7B8-F04D9FE97E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75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2D09D-F3C8-8AE6-B73C-B0D72D3C8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4DF289-4A0A-7A08-9D72-8C2FEBC965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B6742C-67D1-9FE3-A7D5-7FF6E03CED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69A4D2-53FA-5DC4-B511-FB87D86564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3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AEFA7-629F-EC56-9554-264401FA8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68F888-6F60-55D7-9D8F-AC5A30D945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BE3F1C-590A-2006-21BE-2080C0B671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163EE7-48E6-F6D2-1408-6F995E7450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924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B962A-665C-E862-3E3A-E5D60DD00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21713F-4741-2216-1CE3-3A5AF9D3D1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6CE705-EEE6-BA89-336C-AF3A8D541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838AC-7539-FE31-8B40-57D62F2469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17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F4DCA-98A2-830D-7904-C8EE2F4CA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179229-3977-F977-2930-F781105A08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0D759C-2A75-2C0E-908C-3EC727DF57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11678-395A-1658-8B76-B6DD5BD9A3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7845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813BA-8E0F-0731-74F0-0C64553BC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A95925-272B-0040-52DD-A4066D1CF2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55040C-51BD-EF16-FA68-A83372E5C1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A37613-0202-C8EB-129E-144D956436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672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3061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7999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75719-20CE-9295-14B8-4511D4F2D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311A2D-21A1-0FDC-08B0-FF47027E86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0DDAC3-7914-D49A-5758-F82E533CB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DF9C3E-337C-FA63-9958-199483651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6386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62624-6A7C-DFE1-9642-75EA69D15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B2A151-14A5-925A-F6BF-E45116AEB7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E17261-7408-1CCC-4E98-E8FE8437D6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1A76A0-AC5D-6E54-2BF8-18659F79B6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077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038189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B5D8C-380D-D749-1240-E1BB528C0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3B1867-5002-2540-4A8E-4192A9DD7D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7C3796-1728-FD5D-B949-8DB37F918A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85A125-B7A8-8338-33F1-014C9FBEDB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8933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83AAA-F7FF-8A38-4AB5-C2DA77E7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6717FA-9555-F662-FC07-A9455486D5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F41674-5F75-0938-6D43-5959E0F4B9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2D1722-682A-CE02-483D-A797C5DD1A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8167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E20B9-6D49-8E5E-9169-D92ABD783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5A2894-F9EC-1F7E-F891-1B31437C4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3C0012-2E6B-36A2-91F3-8F988A12AA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FF8457-4D25-8827-F26C-F156494025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8986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CF639-C592-235E-4A38-C11BB6CC7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8A02AD-80CD-470F-EF83-6E02B737C9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111461-78AF-C816-6648-ED8CD371F1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1702A2-EAEB-FD3E-FA54-47DFA6EECA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0654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A2199-27F5-1675-FEF9-9592D09A1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19DB18-5F24-00BE-F555-C806C4499B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48D454-826E-CA5A-A6EA-A4BFCB4499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2FA32-FF81-BAC4-A5EB-599F3A073A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1113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09312-3DA7-8489-5133-0BB3652F2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E93CC1-415E-8E11-FECE-36FE9AC275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B77343-6D47-7063-E3DD-5971F83B7D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B82217-19E8-8799-BF05-A3AD175F82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1832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2918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7595C-62D0-E854-1E16-7814F7185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2E449B-5F17-6C22-23CC-0A376AA799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F9250B-EBCE-01BB-187E-A14631A4C3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47A0A4-F8D5-E87B-31BF-4018EDC2EB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6631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7A01F-5662-31E5-E730-A720BFC92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7E5FED-A024-10A0-3EC7-BF241AC9D1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2B82D-6802-3B36-DC34-FB85215C96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25E009-4CD3-855B-CDA3-AD724AABA5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5917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C0D36-A491-FC75-205C-88642D58C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BC81BD-19FD-08BB-711F-1E82C18898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09E388-114E-C6A7-807B-94E5C7746E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9CD7C-1E82-551B-5CE9-D6B3680EDD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26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019AF-3A69-8EF8-083E-E5255A426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327C7A-0822-FBEA-9ED0-28928DB733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26D243-5034-7F5D-D945-F0DF11B275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D9FA30-170A-F13E-0023-BA42B09805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371978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F77B4-0B3B-589F-3C5D-7D08D36D0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9BED72-093A-084A-0AB3-B4564ED867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043B4A-4FA8-9F4F-F01B-5207ED7B27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87DF0-8630-A106-4D20-1776CE16C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2602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657AC-5A6E-5272-35AC-02F084890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DFAA9A-1E8F-790F-6568-C2EBD71CA0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16D0B-9905-F80C-2C5D-C93F6B4822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781A6-5815-9A2F-7D61-58B8EC9E3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8915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6A5B6-FCD7-FE7B-7932-411C5E13A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0CC1DB-8B54-A0AF-F1A6-D2011C5E82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969E5C-8CDF-A944-591C-08E7ABF98E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DACF35-DB09-0FE3-0C8B-FDD78463CA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2713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74358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08136-960E-7544-724C-9DD175AE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AD8CB2-2FFE-46CC-864F-D8D90584E8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4340AC-7716-E56A-B4BF-187747BA91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7E7EC-0F55-3A43-1138-FFD3B3B226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98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83F61-324D-6698-D1B4-1D5FC334A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D5001D-28D2-4255-EAB9-A544DC306D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996D63-BB97-1C15-4BF2-AD3D290EF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E5882-4952-AFFA-CB64-390E6289BE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172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6CAAA-BF2C-E52F-4D5C-BDBFBF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6EBEA2-6E46-6925-EA89-347B659798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8EF0D0-3516-6DD7-DAD8-3BBF51A5A5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260FD4-9CB3-A9C6-D639-6CCBEC2B2B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42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5677E-5A02-A9B8-E4BB-5C183D9F9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F2F3AE-B90E-F1EE-43F0-7423B6061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492954-50D3-6867-6EEE-5A1B8D27AA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8C7B5-0FA1-1C08-A772-1B89F2DB73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964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1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2696A-C58F-DA5A-D41D-F031DF0A9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D51BAA-1585-35F9-58D9-82DE6ECA25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987A57-1461-EAE4-4A10-C9B9E8F91C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2C029-EF8D-9F08-512C-F2AB926FB8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520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93FEA-DD71-8D7A-4093-FE993BA29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53CB35-7868-6D03-6DCF-BE27DE1CCE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CC3F41-7E9B-49AF-17A4-D24B0CFCA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C64DE-E072-A466-E759-97E87ED887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775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787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025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515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687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50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231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61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40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297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097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912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0470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dea.int/data-tools/data/electoral-system-design-database" TargetMode="External"/><Relationship Id="rId7" Type="http://schemas.openxmlformats.org/officeDocument/2006/relationships/hyperlink" Target="https://www.ifitweremyhome.com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lobal.oup.com/academic/product/institutional-design-and-party-government-in-post-communist-europe-%209780199675302?lang=en&amp;cc=us" TargetMode="External"/><Relationship Id="rId5" Type="http://schemas.openxmlformats.org/officeDocument/2006/relationships/hyperlink" Target="https://www.idea.int/data-tools/data/gender-quotas" TargetMode="External"/><Relationship Id="rId4" Type="http://schemas.openxmlformats.org/officeDocument/2006/relationships/hyperlink" Target="https://academic.oup.com/book/3194?login=false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ambridge.org/highereducation/books/foundations-of-comparative-politics/C261B8D6D6DAA4F83DBEDA6C078BF47F/postscript-how-and-what-to-compare/9CAF591F7AFE5A2A3FB488DB1840D30F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doi.org/10.1177/01925121221138408" TargetMode="External"/><Relationship Id="rId4" Type="http://schemas.microsoft.com/office/2007/relationships/hdphoto" Target="../media/hdphoto2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38903" y="1146944"/>
            <a:ext cx="9914193" cy="2387600"/>
          </a:xfrm>
        </p:spPr>
        <p:txBody>
          <a:bodyPr>
            <a:normAutofit/>
          </a:bodyPr>
          <a:lstStyle/>
          <a:p>
            <a:r>
              <a:rPr lang="de-DE" dirty="0"/>
              <a:t>How </a:t>
            </a:r>
            <a:r>
              <a:rPr lang="de-DE" dirty="0" err="1"/>
              <a:t>to</a:t>
            </a:r>
            <a:r>
              <a:rPr lang="de-DE" dirty="0"/>
              <a:t> do </a:t>
            </a:r>
            <a:r>
              <a:rPr lang="de-DE" dirty="0" err="1"/>
              <a:t>Comparative</a:t>
            </a:r>
            <a:r>
              <a:rPr lang="de-DE" dirty="0"/>
              <a:t> Politics 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fr-BE" dirty="0">
              <a:latin typeface="Aptos Display"/>
            </a:endParaRPr>
          </a:p>
          <a:p>
            <a:r>
              <a:rPr lang="fr-BE" dirty="0">
                <a:latin typeface="Aptos Display"/>
              </a:rPr>
              <a:t>POL1036: Comparative </a:t>
            </a:r>
            <a:r>
              <a:rPr lang="fr-BE" dirty="0" err="1">
                <a:latin typeface="Aptos Display"/>
              </a:rPr>
              <a:t>European</a:t>
            </a:r>
            <a:r>
              <a:rPr lang="fr-BE" dirty="0">
                <a:latin typeface="Aptos Display"/>
              </a:rPr>
              <a:t> </a:t>
            </a:r>
            <a:r>
              <a:rPr lang="fr-BE" dirty="0" err="1">
                <a:latin typeface="Aptos Display"/>
              </a:rPr>
              <a:t>Politics</a:t>
            </a:r>
            <a:r>
              <a:rPr lang="fr-BE" dirty="0"/>
              <a:t> – Lecture 3 - 22/1/2026</a:t>
            </a:r>
            <a:endParaRPr lang="de-DE" dirty="0">
              <a:solidFill>
                <a:srgbClr val="000000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DFAC3-B237-A207-E7C2-7A5A63224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BC841-0B10-99FD-FCB7-E88186FE3A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4248" y="1911995"/>
            <a:ext cx="9894454" cy="302852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5400" dirty="0"/>
              <a:t>Comparison makes this possible, but there is no unique method because it depends on your </a:t>
            </a:r>
            <a:r>
              <a:rPr lang="en-US" sz="5400" b="1" dirty="0"/>
              <a:t>research question</a:t>
            </a:r>
          </a:p>
        </p:txBody>
      </p:sp>
    </p:spTree>
    <p:extLst>
      <p:ext uri="{BB962C8B-B14F-4D97-AF65-F5344CB8AC3E}">
        <p14:creationId xmlns:p14="http://schemas.microsoft.com/office/powerpoint/2010/main" val="4077440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00C91-8F05-6B11-8254-19136B78A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2C11FF8-306F-2654-4B75-4420DE02F43B}"/>
              </a:ext>
            </a:extLst>
          </p:cNvPr>
          <p:cNvSpPr txBox="1">
            <a:spLocks/>
          </p:cNvSpPr>
          <p:nvPr/>
        </p:nvSpPr>
        <p:spPr>
          <a:xfrm>
            <a:off x="838200" y="549852"/>
            <a:ext cx="10515600" cy="66382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1. Dimension of comparison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B53FBCD-A6FF-B55A-C0B4-0ACFF33ACC13}"/>
              </a:ext>
            </a:extLst>
          </p:cNvPr>
          <p:cNvSpPr txBox="1">
            <a:spLocks/>
          </p:cNvSpPr>
          <p:nvPr/>
        </p:nvSpPr>
        <p:spPr>
          <a:xfrm>
            <a:off x="286754" y="1530997"/>
            <a:ext cx="11758861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dirty="0"/>
              <a:t>       Spatial                             Functional                      Longitudinal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dirty="0"/>
              <a:t>Cross-sectional       Cross-organizational      Cross-temporal</a:t>
            </a:r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</p:txBody>
      </p:sp>
      <p:pic>
        <p:nvPicPr>
          <p:cNvPr id="6" name="Picture 5" descr="Makeup Of Uk House Commons | Makeupview.co">
            <a:extLst>
              <a:ext uri="{FF2B5EF4-FFF2-40B4-BE49-F238E27FC236}">
                <a16:creationId xmlns:a16="http://schemas.microsoft.com/office/drawing/2014/main" id="{AF5BA974-49A5-8D5F-74A0-09EA119E5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10" y="2654575"/>
            <a:ext cx="2327563" cy="1548852"/>
          </a:xfrm>
          <a:prstGeom prst="rect">
            <a:avLst/>
          </a:prstGeom>
        </p:spPr>
      </p:pic>
      <p:pic>
        <p:nvPicPr>
          <p:cNvPr id="7" name="Picture 6" descr="Dáil Éireann - Houses of the Oireachtas">
            <a:extLst>
              <a:ext uri="{FF2B5EF4-FFF2-40B4-BE49-F238E27FC236}">
                <a16:creationId xmlns:a16="http://schemas.microsoft.com/office/drawing/2014/main" id="{0C298892-580A-A9BC-27E2-854C15785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309" y="5032423"/>
            <a:ext cx="2327564" cy="15152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EE0263-2BA3-FFF4-F532-2409CC9AF615}"/>
              </a:ext>
            </a:extLst>
          </p:cNvPr>
          <p:cNvSpPr txBox="1"/>
          <p:nvPr/>
        </p:nvSpPr>
        <p:spPr>
          <a:xfrm>
            <a:off x="634999" y="4294909"/>
            <a:ext cx="233218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Size of Parliament </a:t>
            </a:r>
            <a:endParaRPr lang="en-US"/>
          </a:p>
          <a:p>
            <a:pPr algn="ctr"/>
            <a:r>
              <a:rPr lang="en-US" dirty="0"/>
              <a:t>UK vs IE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80A1A2-9DB7-92D3-7A1D-F75F6CD15D0E}"/>
              </a:ext>
            </a:extLst>
          </p:cNvPr>
          <p:cNvSpPr txBox="1"/>
          <p:nvPr/>
        </p:nvSpPr>
        <p:spPr>
          <a:xfrm>
            <a:off x="4999180" y="4294909"/>
            <a:ext cx="233218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French President vs </a:t>
            </a:r>
          </a:p>
          <a:p>
            <a:pPr algn="ctr"/>
            <a:r>
              <a:rPr lang="en-US" dirty="0"/>
              <a:t>German Chancellor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749538-6C4D-AF54-4747-E8C0DE8409C9}"/>
              </a:ext>
            </a:extLst>
          </p:cNvPr>
          <p:cNvSpPr txBox="1"/>
          <p:nvPr/>
        </p:nvSpPr>
        <p:spPr>
          <a:xfrm>
            <a:off x="9363361" y="4294908"/>
            <a:ext cx="233218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Irish EU Presidency</a:t>
            </a:r>
          </a:p>
          <a:p>
            <a:pPr algn="ctr"/>
            <a:r>
              <a:rPr lang="en-US" dirty="0"/>
              <a:t>2013 vs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059CB-CCF8-64AC-86D0-6C5841BF56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9663" y="2662238"/>
            <a:ext cx="2352675" cy="15335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E665C3-4AA1-E5E9-84E2-4CD6A30C5E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1353" y="5144799"/>
            <a:ext cx="2329295" cy="13020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B1700DD-6FD5-D108-224D-FBE9B288B5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2786" y="2775384"/>
            <a:ext cx="2356428" cy="12956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B3D4912-1F47-94E6-10CD-092D528DF0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63508" y="5089381"/>
            <a:ext cx="2366530" cy="157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14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CD853-0E5E-A95D-AA3F-6B3120DA3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DD0AD3-F221-0868-9A74-7F27A44B0771}"/>
              </a:ext>
            </a:extLst>
          </p:cNvPr>
          <p:cNvSpPr txBox="1">
            <a:spLocks/>
          </p:cNvSpPr>
          <p:nvPr/>
        </p:nvSpPr>
        <p:spPr>
          <a:xfrm>
            <a:off x="838200" y="549852"/>
            <a:ext cx="10515600" cy="66382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2. Unit of Analysis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690D48D-218E-9D58-9155-CD9E2BB368B6}"/>
              </a:ext>
            </a:extLst>
          </p:cNvPr>
          <p:cNvSpPr txBox="1">
            <a:spLocks/>
          </p:cNvSpPr>
          <p:nvPr/>
        </p:nvSpPr>
        <p:spPr>
          <a:xfrm>
            <a:off x="286754" y="1530997"/>
            <a:ext cx="11758861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dirty="0"/>
              <a:t>Individuals</a:t>
            </a:r>
            <a:endParaRPr lang="en-US" dirty="0"/>
          </a:p>
          <a:p>
            <a:pPr marL="0" indent="0">
              <a:buNone/>
            </a:pPr>
            <a:endParaRPr lang="en-US" sz="3600" dirty="0"/>
          </a:p>
          <a:p>
            <a:endParaRPr lang="en-US" sz="3600" dirty="0"/>
          </a:p>
          <a:p>
            <a:endParaRPr lang="en-US" sz="3600" dirty="0"/>
          </a:p>
        </p:txBody>
      </p:sp>
      <p:pic>
        <p:nvPicPr>
          <p:cNvPr id="2" name="Picture 1" descr="&quot;Spend, spend, spend&quot;: Europe to pour billions into armament : Peoples ...">
            <a:extLst>
              <a:ext uri="{FF2B5EF4-FFF2-40B4-BE49-F238E27FC236}">
                <a16:creationId xmlns:a16="http://schemas.microsoft.com/office/drawing/2014/main" id="{1CE9B594-D4DB-181A-2A55-C5FF300A8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6855" y="2356623"/>
            <a:ext cx="7338289" cy="413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224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84F45-A914-CFF6-3C57-E01AC7B8C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4DFFF93-8471-61CC-A92C-80408136A922}"/>
              </a:ext>
            </a:extLst>
          </p:cNvPr>
          <p:cNvSpPr txBox="1">
            <a:spLocks/>
          </p:cNvSpPr>
          <p:nvPr/>
        </p:nvSpPr>
        <p:spPr>
          <a:xfrm>
            <a:off x="838200" y="549852"/>
            <a:ext cx="10515600" cy="66382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2. Unit of Analysis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E025C2A-246F-484C-08D0-553F90D205A5}"/>
              </a:ext>
            </a:extLst>
          </p:cNvPr>
          <p:cNvSpPr txBox="1">
            <a:spLocks/>
          </p:cNvSpPr>
          <p:nvPr/>
        </p:nvSpPr>
        <p:spPr>
          <a:xfrm>
            <a:off x="286754" y="1530997"/>
            <a:ext cx="11758861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dirty="0"/>
              <a:t>Institutions</a:t>
            </a:r>
            <a:endParaRPr lang="en-US" dirty="0"/>
          </a:p>
          <a:p>
            <a:pPr marL="0" indent="0">
              <a:buNone/>
            </a:pPr>
            <a:endParaRPr lang="en-US" sz="3600" dirty="0"/>
          </a:p>
          <a:p>
            <a:endParaRPr lang="en-US" sz="3600" dirty="0"/>
          </a:p>
          <a:p>
            <a:endParaRPr lang="en-US" sz="3600" dirty="0"/>
          </a:p>
        </p:txBody>
      </p:sp>
      <p:pic>
        <p:nvPicPr>
          <p:cNvPr id="3" name="Picture 2" descr="Largest political parties in Europe : r/MapPorn">
            <a:extLst>
              <a:ext uri="{FF2B5EF4-FFF2-40B4-BE49-F238E27FC236}">
                <a16:creationId xmlns:a16="http://schemas.microsoft.com/office/drawing/2014/main" id="{E426E72D-55D4-2247-01ED-B4091B5DC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6855" y="2183255"/>
            <a:ext cx="4936836" cy="43387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9A87C2D-BFEA-7FD1-B695-13DE3C33519D}"/>
              </a:ext>
            </a:extLst>
          </p:cNvPr>
          <p:cNvSpPr txBox="1"/>
          <p:nvPr/>
        </p:nvSpPr>
        <p:spPr>
          <a:xfrm>
            <a:off x="4929908" y="6523181"/>
            <a:ext cx="233218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Map dates from 2020</a:t>
            </a:r>
          </a:p>
        </p:txBody>
      </p:sp>
    </p:spTree>
    <p:extLst>
      <p:ext uri="{BB962C8B-B14F-4D97-AF65-F5344CB8AC3E}">
        <p14:creationId xmlns:p14="http://schemas.microsoft.com/office/powerpoint/2010/main" val="3822661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D9A30-76F4-9467-BC02-BC5B4D6A3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97E409E-60BE-4606-4580-EEF58FCD55C4}"/>
              </a:ext>
            </a:extLst>
          </p:cNvPr>
          <p:cNvSpPr txBox="1">
            <a:spLocks/>
          </p:cNvSpPr>
          <p:nvPr/>
        </p:nvSpPr>
        <p:spPr>
          <a:xfrm>
            <a:off x="838200" y="549852"/>
            <a:ext cx="10515600" cy="66382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2. Unit of Analysis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E4B4F51-4C0D-5A5C-2ED9-8FC3DB42B6D4}"/>
              </a:ext>
            </a:extLst>
          </p:cNvPr>
          <p:cNvSpPr txBox="1">
            <a:spLocks/>
          </p:cNvSpPr>
          <p:nvPr/>
        </p:nvSpPr>
        <p:spPr>
          <a:xfrm>
            <a:off x="286754" y="1530997"/>
            <a:ext cx="11758861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dirty="0"/>
              <a:t>Trends</a:t>
            </a:r>
            <a:endParaRPr lang="en-US" dirty="0"/>
          </a:p>
          <a:p>
            <a:pPr marL="0" indent="0">
              <a:buNone/>
            </a:pPr>
            <a:endParaRPr lang="en-US" sz="3600" dirty="0"/>
          </a:p>
          <a:p>
            <a:endParaRPr lang="en-US" sz="3600" dirty="0"/>
          </a:p>
          <a:p>
            <a:endParaRPr lang="en-US" sz="3600" dirty="0"/>
          </a:p>
        </p:txBody>
      </p:sp>
      <p:pic>
        <p:nvPicPr>
          <p:cNvPr id="17" name="Picture 16" descr="The Democratic Backsliding Analysis Project">
            <a:extLst>
              <a:ext uri="{FF2B5EF4-FFF2-40B4-BE49-F238E27FC236}">
                <a16:creationId xmlns:a16="http://schemas.microsoft.com/office/drawing/2014/main" id="{ECE58AA6-4D39-2140-4232-9C912F6FB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732" y="2106912"/>
            <a:ext cx="5977873" cy="475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356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A150-2559-ACA8-7D4C-4E151937D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DEC83-9F2D-5EA2-6654-FD10A7C53E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7183" y="1314045"/>
            <a:ext cx="11326089" cy="481478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400" dirty="0">
                <a:ea typeface="+mj-lt"/>
                <a:cs typeface="+mj-lt"/>
              </a:rPr>
              <a:t>The </a:t>
            </a:r>
            <a:r>
              <a:rPr lang="en-US" sz="4400" b="1" dirty="0">
                <a:ea typeface="+mj-lt"/>
                <a:cs typeface="+mj-lt"/>
              </a:rPr>
              <a:t>dependent variable (DV)</a:t>
            </a:r>
            <a:r>
              <a:rPr lang="en-US" sz="4400" dirty="0">
                <a:ea typeface="+mj-lt"/>
                <a:cs typeface="+mj-lt"/>
              </a:rPr>
              <a:t> is the </a:t>
            </a:r>
            <a:r>
              <a:rPr lang="en-US" sz="4400" b="1" dirty="0">
                <a:ea typeface="+mj-lt"/>
                <a:cs typeface="+mj-lt"/>
              </a:rPr>
              <a:t>variation </a:t>
            </a:r>
            <a:r>
              <a:rPr lang="en-US" sz="4400" dirty="0">
                <a:ea typeface="+mj-lt"/>
                <a:cs typeface="+mj-lt"/>
              </a:rPr>
              <a:t>you want to explain: you hypothesize it </a:t>
            </a:r>
            <a:r>
              <a:rPr lang="en-US" sz="4400" b="1" dirty="0">
                <a:ea typeface="+mj-lt"/>
                <a:cs typeface="+mj-lt"/>
              </a:rPr>
              <a:t>depends </a:t>
            </a:r>
            <a:r>
              <a:rPr lang="en-US" sz="4400" dirty="0">
                <a:ea typeface="+mj-lt"/>
                <a:cs typeface="+mj-lt"/>
              </a:rPr>
              <a:t>on something else.</a:t>
            </a:r>
            <a:endParaRPr lang="en-US" sz="4400" dirty="0"/>
          </a:p>
          <a:p>
            <a:endParaRPr lang="en-US" sz="4400" dirty="0"/>
          </a:p>
          <a:p>
            <a:r>
              <a:rPr lang="en-US" sz="4400" dirty="0">
                <a:ea typeface="+mj-lt"/>
                <a:cs typeface="+mj-lt"/>
              </a:rPr>
              <a:t>The </a:t>
            </a:r>
            <a:r>
              <a:rPr lang="en-US" sz="4400" b="1" dirty="0">
                <a:ea typeface="+mj-lt"/>
                <a:cs typeface="+mj-lt"/>
              </a:rPr>
              <a:t>independent variable (IV)</a:t>
            </a:r>
            <a:r>
              <a:rPr lang="en-US" sz="4400" dirty="0">
                <a:ea typeface="+mj-lt"/>
                <a:cs typeface="+mj-lt"/>
              </a:rPr>
              <a:t> is the </a:t>
            </a:r>
            <a:r>
              <a:rPr lang="en-US" sz="4400" b="1" dirty="0">
                <a:ea typeface="+mj-lt"/>
                <a:cs typeface="+mj-lt"/>
              </a:rPr>
              <a:t>explanation</a:t>
            </a:r>
            <a:r>
              <a:rPr lang="en-US" sz="4400" dirty="0">
                <a:ea typeface="+mj-lt"/>
                <a:cs typeface="+mj-lt"/>
              </a:rPr>
              <a:t>: it is </a:t>
            </a:r>
            <a:r>
              <a:rPr lang="en-US" sz="4400" b="1" dirty="0">
                <a:ea typeface="+mj-lt"/>
                <a:cs typeface="+mj-lt"/>
              </a:rPr>
              <a:t>independent </a:t>
            </a:r>
            <a:r>
              <a:rPr lang="en-US" sz="4400" dirty="0">
                <a:ea typeface="+mj-lt"/>
                <a:cs typeface="+mj-lt"/>
              </a:rPr>
              <a:t>because your hypothesis does not try to explain why it varies. </a:t>
            </a:r>
            <a:r>
              <a:rPr lang="en-US" sz="4800" dirty="0">
                <a:ea typeface="+mj-lt"/>
                <a:cs typeface="+mj-lt"/>
              </a:rPr>
              <a:t> </a:t>
            </a:r>
            <a:endParaRPr lang="en-US" sz="4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8674E11-35A8-9CD6-FCCD-AB0A99A61F3B}"/>
              </a:ext>
            </a:extLst>
          </p:cNvPr>
          <p:cNvSpPr txBox="1">
            <a:spLocks/>
          </p:cNvSpPr>
          <p:nvPr/>
        </p:nvSpPr>
        <p:spPr>
          <a:xfrm>
            <a:off x="838200" y="549852"/>
            <a:ext cx="10515600" cy="66382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3. Independent &amp; Dependent Variables</a:t>
            </a:r>
          </a:p>
        </p:txBody>
      </p:sp>
    </p:spTree>
    <p:extLst>
      <p:ext uri="{BB962C8B-B14F-4D97-AF65-F5344CB8AC3E}">
        <p14:creationId xmlns:p14="http://schemas.microsoft.com/office/powerpoint/2010/main" val="32217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62D16-84E0-8B08-546A-8CDD08C51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58E33-DFF2-59E6-480B-8887C81EE0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249" y="2623862"/>
            <a:ext cx="10656453" cy="1604788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5400" dirty="0"/>
              <a:t>Voting System             Election Fairness</a:t>
            </a:r>
            <a:br>
              <a:rPr lang="en-US" sz="5400" dirty="0"/>
            </a:br>
            <a:r>
              <a:rPr lang="en-US" sz="5400" dirty="0"/>
              <a:t>IV                                        DV      </a:t>
            </a:r>
            <a:endParaRPr lang="en-US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8EF9F14-A1BB-2EA7-2CBA-E586DA6995A7}"/>
              </a:ext>
            </a:extLst>
          </p:cNvPr>
          <p:cNvCxnSpPr/>
          <p:nvPr/>
        </p:nvCxnSpPr>
        <p:spPr>
          <a:xfrm>
            <a:off x="5441627" y="3058110"/>
            <a:ext cx="658368" cy="0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06C44F79-3D2B-5CEE-7C3B-CA1B69EA95CB}"/>
              </a:ext>
            </a:extLst>
          </p:cNvPr>
          <p:cNvSpPr/>
          <p:nvPr/>
        </p:nvSpPr>
        <p:spPr>
          <a:xfrm>
            <a:off x="1596080" y="3418702"/>
            <a:ext cx="8124567" cy="8752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4CBE6E7-0A55-CB2B-1761-7FF7C08FC520}"/>
              </a:ext>
            </a:extLst>
          </p:cNvPr>
          <p:cNvSpPr/>
          <p:nvPr/>
        </p:nvSpPr>
        <p:spPr>
          <a:xfrm>
            <a:off x="761999" y="2378364"/>
            <a:ext cx="4364181" cy="1466272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8DE495-7248-AB69-1310-9C23029611C6}"/>
              </a:ext>
            </a:extLst>
          </p:cNvPr>
          <p:cNvSpPr txBox="1"/>
          <p:nvPr/>
        </p:nvSpPr>
        <p:spPr>
          <a:xfrm>
            <a:off x="1777999" y="3429000"/>
            <a:ext cx="2332181" cy="954107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i="1" dirty="0"/>
              <a:t>Independent Variable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61E9F7F-EFA9-6075-6F7B-EE3AA1D3CAFC}"/>
              </a:ext>
            </a:extLst>
          </p:cNvPr>
          <p:cNvSpPr/>
          <p:nvPr/>
        </p:nvSpPr>
        <p:spPr>
          <a:xfrm>
            <a:off x="6430817" y="2343727"/>
            <a:ext cx="4825999" cy="1466272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D256DE-CB00-76F3-41E3-BA1806F31488}"/>
              </a:ext>
            </a:extLst>
          </p:cNvPr>
          <p:cNvSpPr txBox="1"/>
          <p:nvPr/>
        </p:nvSpPr>
        <p:spPr>
          <a:xfrm>
            <a:off x="7553036" y="3419763"/>
            <a:ext cx="2574635" cy="954107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i="1" dirty="0"/>
              <a:t>Dependent </a:t>
            </a:r>
          </a:p>
          <a:p>
            <a:pPr algn="ctr"/>
            <a:r>
              <a:rPr lang="en-US" sz="2800" i="1" dirty="0"/>
              <a:t>Variable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DBC3440-F459-1B63-A4DF-7C65E8D3765A}"/>
              </a:ext>
            </a:extLst>
          </p:cNvPr>
          <p:cNvSpPr/>
          <p:nvPr/>
        </p:nvSpPr>
        <p:spPr>
          <a:xfrm>
            <a:off x="519544" y="1708728"/>
            <a:ext cx="11152908" cy="3209635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672E6D-20EA-4157-9830-45878D2B9DD7}"/>
              </a:ext>
            </a:extLst>
          </p:cNvPr>
          <p:cNvSpPr txBox="1"/>
          <p:nvPr/>
        </p:nvSpPr>
        <p:spPr>
          <a:xfrm>
            <a:off x="4597399" y="4389582"/>
            <a:ext cx="2990271" cy="138499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i="1" dirty="0"/>
              <a:t>Hypothesis</a:t>
            </a:r>
            <a:endParaRPr lang="en-US" b="1" dirty="0"/>
          </a:p>
          <a:p>
            <a:pPr algn="ctr"/>
            <a:r>
              <a:rPr lang="en-US" sz="2800" i="1" dirty="0"/>
              <a:t>(Theory-building vs theory-testing)</a:t>
            </a:r>
          </a:p>
        </p:txBody>
      </p:sp>
    </p:spTree>
    <p:extLst>
      <p:ext uri="{BB962C8B-B14F-4D97-AF65-F5344CB8AC3E}">
        <p14:creationId xmlns:p14="http://schemas.microsoft.com/office/powerpoint/2010/main" val="270866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8920FF-C9F9-2E32-FFF7-73157BFAF050}"/>
              </a:ext>
            </a:extLst>
          </p:cNvPr>
          <p:cNvSpPr txBox="1"/>
          <p:nvPr/>
        </p:nvSpPr>
        <p:spPr>
          <a:xfrm>
            <a:off x="9920791" y="1109146"/>
            <a:ext cx="84830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dirty="0"/>
              <a:t>Y</a:t>
            </a:r>
            <a:endParaRPr lang="en-IE" sz="9600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AFE7CED-637E-E966-674A-5FABDF4FEDD4}"/>
              </a:ext>
            </a:extLst>
          </p:cNvPr>
          <p:cNvCxnSpPr/>
          <p:nvPr/>
        </p:nvCxnSpPr>
        <p:spPr>
          <a:xfrm>
            <a:off x="2465084" y="1805584"/>
            <a:ext cx="658368" cy="0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D6469FD-592F-6386-92DB-D5561237E4E5}"/>
              </a:ext>
            </a:extLst>
          </p:cNvPr>
          <p:cNvSpPr txBox="1"/>
          <p:nvPr/>
        </p:nvSpPr>
        <p:spPr>
          <a:xfrm>
            <a:off x="1377016" y="1020754"/>
            <a:ext cx="8659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dirty="0"/>
              <a:t>X</a:t>
            </a:r>
            <a:endParaRPr lang="en-IE" sz="9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9ED8AF-A03A-1CFA-1908-602C9712C4F6}"/>
              </a:ext>
            </a:extLst>
          </p:cNvPr>
          <p:cNvSpPr txBox="1"/>
          <p:nvPr/>
        </p:nvSpPr>
        <p:spPr>
          <a:xfrm>
            <a:off x="7894272" y="1109146"/>
            <a:ext cx="10374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dirty="0"/>
              <a:t>C</a:t>
            </a:r>
            <a:endParaRPr lang="en-IE" sz="9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C15CF3-21D9-DC04-7967-55BE27A317F1}"/>
              </a:ext>
            </a:extLst>
          </p:cNvPr>
          <p:cNvSpPr txBox="1"/>
          <p:nvPr/>
        </p:nvSpPr>
        <p:spPr>
          <a:xfrm>
            <a:off x="5855989" y="1020754"/>
            <a:ext cx="9284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dirty="0"/>
              <a:t>B</a:t>
            </a:r>
            <a:endParaRPr lang="en-IE" sz="9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6526E7-094D-2145-0CB8-40677FECDEEB}"/>
              </a:ext>
            </a:extLst>
          </p:cNvPr>
          <p:cNvSpPr txBox="1"/>
          <p:nvPr/>
        </p:nvSpPr>
        <p:spPr>
          <a:xfrm>
            <a:off x="3617075" y="1009414"/>
            <a:ext cx="9108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dirty="0"/>
              <a:t>A</a:t>
            </a:r>
            <a:endParaRPr lang="en-IE" sz="96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EF642F6-D625-83E2-DB03-7E2DE3F0D20F}"/>
              </a:ext>
            </a:extLst>
          </p:cNvPr>
          <p:cNvCxnSpPr/>
          <p:nvPr/>
        </p:nvCxnSpPr>
        <p:spPr>
          <a:xfrm>
            <a:off x="9097079" y="1862794"/>
            <a:ext cx="658368" cy="0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8B343F0-978B-38D4-F6CE-1B9755A6745A}"/>
              </a:ext>
            </a:extLst>
          </p:cNvPr>
          <p:cNvCxnSpPr/>
          <p:nvPr/>
        </p:nvCxnSpPr>
        <p:spPr>
          <a:xfrm>
            <a:off x="6986339" y="1862794"/>
            <a:ext cx="658368" cy="0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6ADE665-03D5-CF6E-E083-881839C55297}"/>
              </a:ext>
            </a:extLst>
          </p:cNvPr>
          <p:cNvCxnSpPr/>
          <p:nvPr/>
        </p:nvCxnSpPr>
        <p:spPr>
          <a:xfrm>
            <a:off x="4944179" y="1839172"/>
            <a:ext cx="658368" cy="0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46932FA-0108-2A6C-0E81-4427409C1307}"/>
              </a:ext>
            </a:extLst>
          </p:cNvPr>
          <p:cNvSpPr txBox="1"/>
          <p:nvPr/>
        </p:nvSpPr>
        <p:spPr>
          <a:xfrm>
            <a:off x="2825273" y="250077"/>
            <a:ext cx="6549613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GB" sz="3600" b="1" dirty="0"/>
              <a:t>But be wary of causal process!</a:t>
            </a:r>
            <a:endParaRPr lang="en-US" dirty="0"/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B90D2184-0368-0CC0-B75E-3A849AF275D7}"/>
              </a:ext>
            </a:extLst>
          </p:cNvPr>
          <p:cNvSpPr txBox="1"/>
          <p:nvPr/>
        </p:nvSpPr>
        <p:spPr>
          <a:xfrm>
            <a:off x="4942928" y="2659559"/>
            <a:ext cx="1368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/>
              <a:t>Policy</a:t>
            </a:r>
            <a:endParaRPr lang="en-IE" sz="3600" dirty="0"/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694FB048-6194-99D2-E3A7-EEC3DA18A339}"/>
              </a:ext>
            </a:extLst>
          </p:cNvPr>
          <p:cNvSpPr txBox="1"/>
          <p:nvPr/>
        </p:nvSpPr>
        <p:spPr>
          <a:xfrm>
            <a:off x="6749796" y="2675149"/>
            <a:ext cx="2213426" cy="120032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/>
              <a:t>Company </a:t>
            </a:r>
            <a:endParaRPr lang="en-IE" sz="3600" dirty="0"/>
          </a:p>
          <a:p>
            <a:r>
              <a:rPr lang="en-GB" sz="3600" dirty="0"/>
              <a:t>Behaviour</a:t>
            </a:r>
            <a:endParaRPr lang="en-IE" sz="3600" dirty="0"/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ED60D843-40B4-730F-1B95-47DB8F864B52}"/>
              </a:ext>
            </a:extLst>
          </p:cNvPr>
          <p:cNvSpPr txBox="1"/>
          <p:nvPr/>
        </p:nvSpPr>
        <p:spPr>
          <a:xfrm>
            <a:off x="2626956" y="2398149"/>
            <a:ext cx="20411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dirty="0"/>
              <a:t>Green </a:t>
            </a:r>
          </a:p>
          <a:p>
            <a:pPr algn="ctr"/>
            <a:r>
              <a:rPr lang="en-GB" sz="3600" dirty="0"/>
              <a:t>ministers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ABC5D6D-63D5-C563-AF85-1CBADB53308C}"/>
              </a:ext>
            </a:extLst>
          </p:cNvPr>
          <p:cNvCxnSpPr>
            <a:cxnSpLocks/>
          </p:cNvCxnSpPr>
          <p:nvPr/>
        </p:nvCxnSpPr>
        <p:spPr>
          <a:xfrm>
            <a:off x="6420612" y="2998314"/>
            <a:ext cx="456477" cy="0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DE8F93B-1DD7-C6EF-C126-2CB1EEBB2331}"/>
              </a:ext>
            </a:extLst>
          </p:cNvPr>
          <p:cNvCxnSpPr>
            <a:cxnSpLocks/>
          </p:cNvCxnSpPr>
          <p:nvPr/>
        </p:nvCxnSpPr>
        <p:spPr>
          <a:xfrm flipV="1">
            <a:off x="4585574" y="4655314"/>
            <a:ext cx="484259" cy="15590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21">
            <a:extLst>
              <a:ext uri="{FF2B5EF4-FFF2-40B4-BE49-F238E27FC236}">
                <a16:creationId xmlns:a16="http://schemas.microsoft.com/office/drawing/2014/main" id="{76FB6904-E8BA-73ED-9DE1-500CAA9849CF}"/>
              </a:ext>
            </a:extLst>
          </p:cNvPr>
          <p:cNvSpPr txBox="1"/>
          <p:nvPr/>
        </p:nvSpPr>
        <p:spPr>
          <a:xfrm>
            <a:off x="2065749" y="3793741"/>
            <a:ext cx="26418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dirty="0"/>
              <a:t>Electoral </a:t>
            </a:r>
          </a:p>
          <a:p>
            <a:pPr algn="ctr"/>
            <a:r>
              <a:rPr lang="en-GB" sz="3600" dirty="0"/>
              <a:t>pressure on non-Greens</a:t>
            </a:r>
          </a:p>
        </p:txBody>
      </p:sp>
      <p:sp>
        <p:nvSpPr>
          <p:cNvPr id="17" name="TextBox 22">
            <a:extLst>
              <a:ext uri="{FF2B5EF4-FFF2-40B4-BE49-F238E27FC236}">
                <a16:creationId xmlns:a16="http://schemas.microsoft.com/office/drawing/2014/main" id="{F7B3A047-92FC-750B-15A7-F6CE88BC6A07}"/>
              </a:ext>
            </a:extLst>
          </p:cNvPr>
          <p:cNvSpPr txBox="1"/>
          <p:nvPr/>
        </p:nvSpPr>
        <p:spPr>
          <a:xfrm>
            <a:off x="4942928" y="4332149"/>
            <a:ext cx="1368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/>
              <a:t>Policy</a:t>
            </a:r>
            <a:endParaRPr lang="en-IE" sz="3600" dirty="0"/>
          </a:p>
        </p:txBody>
      </p:sp>
      <p:sp>
        <p:nvSpPr>
          <p:cNvPr id="18" name="TextBox 23">
            <a:extLst>
              <a:ext uri="{FF2B5EF4-FFF2-40B4-BE49-F238E27FC236}">
                <a16:creationId xmlns:a16="http://schemas.microsoft.com/office/drawing/2014/main" id="{CF3A74C4-48D9-2B94-DEDC-8D0F8F5F0A7D}"/>
              </a:ext>
            </a:extLst>
          </p:cNvPr>
          <p:cNvSpPr txBox="1"/>
          <p:nvPr/>
        </p:nvSpPr>
        <p:spPr>
          <a:xfrm>
            <a:off x="6667756" y="4332149"/>
            <a:ext cx="2192780" cy="120032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/>
              <a:t>Company</a:t>
            </a:r>
          </a:p>
          <a:p>
            <a:r>
              <a:rPr lang="en-GB" sz="3600"/>
              <a:t>Behaviour</a:t>
            </a:r>
            <a:endParaRPr lang="en-IE" sz="360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9B6D92A-E3B8-9351-94E9-E76123F57C7D}"/>
              </a:ext>
            </a:extLst>
          </p:cNvPr>
          <p:cNvCxnSpPr>
            <a:cxnSpLocks/>
          </p:cNvCxnSpPr>
          <p:nvPr/>
        </p:nvCxnSpPr>
        <p:spPr>
          <a:xfrm>
            <a:off x="6239688" y="4663109"/>
            <a:ext cx="456477" cy="0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A355A5A-D8EF-80BC-8032-608D6C7F30CB}"/>
              </a:ext>
            </a:extLst>
          </p:cNvPr>
          <p:cNvCxnSpPr>
            <a:cxnSpLocks/>
          </p:cNvCxnSpPr>
          <p:nvPr/>
        </p:nvCxnSpPr>
        <p:spPr>
          <a:xfrm>
            <a:off x="4573194" y="2998314"/>
            <a:ext cx="456477" cy="0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12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11" grpId="0"/>
      <p:bldP spid="12" grpId="0"/>
      <p:bldP spid="13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128732-B7D0-F044-96F9-02CC07509259}"/>
              </a:ext>
            </a:extLst>
          </p:cNvPr>
          <p:cNvSpPr txBox="1"/>
          <p:nvPr/>
        </p:nvSpPr>
        <p:spPr>
          <a:xfrm>
            <a:off x="3606833" y="238532"/>
            <a:ext cx="4981493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GB" sz="3600" b="1" dirty="0"/>
              <a:t>+ Spurious Association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737EDD-5A7C-B2CB-3F18-9B9144F1AD89}"/>
              </a:ext>
            </a:extLst>
          </p:cNvPr>
          <p:cNvSpPr txBox="1"/>
          <p:nvPr/>
        </p:nvSpPr>
        <p:spPr>
          <a:xfrm>
            <a:off x="2752392" y="2077355"/>
            <a:ext cx="14960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dirty="0"/>
              <a:t>Green </a:t>
            </a:r>
          </a:p>
          <a:p>
            <a:pPr algn="ctr"/>
            <a:r>
              <a:rPr lang="en-GB" sz="3600" dirty="0"/>
              <a:t>party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D4A783-FE13-69BD-605B-FA3C2411166C}"/>
              </a:ext>
            </a:extLst>
          </p:cNvPr>
          <p:cNvSpPr txBox="1"/>
          <p:nvPr/>
        </p:nvSpPr>
        <p:spPr>
          <a:xfrm>
            <a:off x="2484470" y="4359652"/>
            <a:ext cx="2239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dirty="0"/>
              <a:t>Emissions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8FBCB4-2B70-2900-06E7-37B3D8D93C62}"/>
              </a:ext>
            </a:extLst>
          </p:cNvPr>
          <p:cNvSpPr txBox="1"/>
          <p:nvPr/>
        </p:nvSpPr>
        <p:spPr>
          <a:xfrm>
            <a:off x="615966" y="3075709"/>
            <a:ext cx="20354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dirty="0"/>
              <a:t>Service</a:t>
            </a:r>
          </a:p>
          <a:p>
            <a:pPr algn="ctr"/>
            <a:r>
              <a:rPr lang="en-GB" sz="3600" dirty="0"/>
              <a:t>economy</a:t>
            </a: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A5459103-A176-8421-F5EA-E4BE2D3AEA11}"/>
              </a:ext>
            </a:extLst>
          </p:cNvPr>
          <p:cNvSpPr txBox="1"/>
          <p:nvPr/>
        </p:nvSpPr>
        <p:spPr>
          <a:xfrm>
            <a:off x="8036832" y="2283149"/>
            <a:ext cx="1368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/>
              <a:t>Policy</a:t>
            </a:r>
            <a:endParaRPr lang="en-IE" sz="3600" dirty="0"/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67BCDEEE-9664-3D41-1570-48D99A893C83}"/>
              </a:ext>
            </a:extLst>
          </p:cNvPr>
          <p:cNvSpPr txBox="1"/>
          <p:nvPr/>
        </p:nvSpPr>
        <p:spPr>
          <a:xfrm>
            <a:off x="9843700" y="2298739"/>
            <a:ext cx="2213426" cy="120032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/>
              <a:t>Company </a:t>
            </a:r>
            <a:endParaRPr lang="en-IE" sz="3600" dirty="0"/>
          </a:p>
          <a:p>
            <a:r>
              <a:rPr lang="en-GB" sz="3600" dirty="0"/>
              <a:t>Behaviour</a:t>
            </a:r>
            <a:endParaRPr lang="en-IE" sz="3600" dirty="0"/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08D250F2-7FCF-8129-97FF-0DB89BADF22C}"/>
              </a:ext>
            </a:extLst>
          </p:cNvPr>
          <p:cNvSpPr txBox="1"/>
          <p:nvPr/>
        </p:nvSpPr>
        <p:spPr>
          <a:xfrm>
            <a:off x="5463800" y="2021739"/>
            <a:ext cx="20411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dirty="0"/>
              <a:t>Green </a:t>
            </a:r>
          </a:p>
          <a:p>
            <a:pPr algn="ctr"/>
            <a:r>
              <a:rPr lang="en-GB" sz="3600" dirty="0"/>
              <a:t>ministers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AB5C65A-8A94-4C9E-7BB1-55B7BF72D801}"/>
              </a:ext>
            </a:extLst>
          </p:cNvPr>
          <p:cNvCxnSpPr>
            <a:cxnSpLocks/>
          </p:cNvCxnSpPr>
          <p:nvPr/>
        </p:nvCxnSpPr>
        <p:spPr>
          <a:xfrm>
            <a:off x="9514516" y="2621904"/>
            <a:ext cx="456477" cy="0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DEC6E73-0DE9-9C39-9DEE-A6EA2DDEF0F6}"/>
              </a:ext>
            </a:extLst>
          </p:cNvPr>
          <p:cNvCxnSpPr>
            <a:cxnSpLocks/>
          </p:cNvCxnSpPr>
          <p:nvPr/>
        </p:nvCxnSpPr>
        <p:spPr>
          <a:xfrm flipV="1">
            <a:off x="7679478" y="4278904"/>
            <a:ext cx="484259" cy="15590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21">
            <a:extLst>
              <a:ext uri="{FF2B5EF4-FFF2-40B4-BE49-F238E27FC236}">
                <a16:creationId xmlns:a16="http://schemas.microsoft.com/office/drawing/2014/main" id="{DD313164-14B9-0EB3-D48E-6DFC187A1359}"/>
              </a:ext>
            </a:extLst>
          </p:cNvPr>
          <p:cNvSpPr txBox="1"/>
          <p:nvPr/>
        </p:nvSpPr>
        <p:spPr>
          <a:xfrm>
            <a:off x="5159653" y="3417331"/>
            <a:ext cx="26418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dirty="0"/>
              <a:t>Electoral </a:t>
            </a:r>
          </a:p>
          <a:p>
            <a:pPr algn="ctr"/>
            <a:r>
              <a:rPr lang="en-GB" sz="3600" dirty="0"/>
              <a:t>pressure on non-Greens</a:t>
            </a:r>
          </a:p>
        </p:txBody>
      </p:sp>
      <p:sp>
        <p:nvSpPr>
          <p:cNvPr id="21" name="TextBox 22">
            <a:extLst>
              <a:ext uri="{FF2B5EF4-FFF2-40B4-BE49-F238E27FC236}">
                <a16:creationId xmlns:a16="http://schemas.microsoft.com/office/drawing/2014/main" id="{FC5B1E6A-C6AD-221C-2B34-28EF725484CB}"/>
              </a:ext>
            </a:extLst>
          </p:cNvPr>
          <p:cNvSpPr txBox="1"/>
          <p:nvPr/>
        </p:nvSpPr>
        <p:spPr>
          <a:xfrm>
            <a:off x="8036832" y="3955739"/>
            <a:ext cx="1368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/>
              <a:t>Policy</a:t>
            </a:r>
            <a:endParaRPr lang="en-IE" sz="3600" dirty="0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7ADCB1DA-8537-FB1E-FE8B-7C955B52C148}"/>
              </a:ext>
            </a:extLst>
          </p:cNvPr>
          <p:cNvSpPr txBox="1"/>
          <p:nvPr/>
        </p:nvSpPr>
        <p:spPr>
          <a:xfrm>
            <a:off x="9761660" y="3955739"/>
            <a:ext cx="2192780" cy="120032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/>
              <a:t>Company</a:t>
            </a:r>
          </a:p>
          <a:p>
            <a:r>
              <a:rPr lang="en-GB" sz="3600"/>
              <a:t>Behaviour</a:t>
            </a:r>
            <a:endParaRPr lang="en-IE" sz="360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F1D4E68-4C83-F294-047E-B01602A7A57E}"/>
              </a:ext>
            </a:extLst>
          </p:cNvPr>
          <p:cNvCxnSpPr>
            <a:cxnSpLocks/>
          </p:cNvCxnSpPr>
          <p:nvPr/>
        </p:nvCxnSpPr>
        <p:spPr>
          <a:xfrm>
            <a:off x="9333592" y="4286699"/>
            <a:ext cx="456477" cy="0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6A5243B-810C-6D6D-2C9F-E7809611894F}"/>
              </a:ext>
            </a:extLst>
          </p:cNvPr>
          <p:cNvCxnSpPr>
            <a:cxnSpLocks/>
          </p:cNvCxnSpPr>
          <p:nvPr/>
        </p:nvCxnSpPr>
        <p:spPr>
          <a:xfrm>
            <a:off x="7667098" y="2621904"/>
            <a:ext cx="456477" cy="0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B7CE245-B66C-1A42-CF6B-CDD4191589D0}"/>
              </a:ext>
            </a:extLst>
          </p:cNvPr>
          <p:cNvCxnSpPr>
            <a:cxnSpLocks/>
          </p:cNvCxnSpPr>
          <p:nvPr/>
        </p:nvCxnSpPr>
        <p:spPr>
          <a:xfrm flipV="1">
            <a:off x="4769188" y="4324807"/>
            <a:ext cx="484259" cy="15590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CCE0448-42D5-9927-7243-D32234E4A891}"/>
              </a:ext>
            </a:extLst>
          </p:cNvPr>
          <p:cNvCxnSpPr>
            <a:cxnSpLocks/>
          </p:cNvCxnSpPr>
          <p:nvPr/>
        </p:nvCxnSpPr>
        <p:spPr>
          <a:xfrm>
            <a:off x="4756808" y="2667807"/>
            <a:ext cx="456477" cy="0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E51D8BE-5E61-1121-6062-24847EA3FF1A}"/>
              </a:ext>
            </a:extLst>
          </p:cNvPr>
          <p:cNvCxnSpPr>
            <a:cxnSpLocks/>
          </p:cNvCxnSpPr>
          <p:nvPr/>
        </p:nvCxnSpPr>
        <p:spPr>
          <a:xfrm>
            <a:off x="1987429" y="4459746"/>
            <a:ext cx="530162" cy="204746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FD3001A-2C72-20E9-8202-A9F66104A2A7}"/>
              </a:ext>
            </a:extLst>
          </p:cNvPr>
          <p:cNvCxnSpPr>
            <a:cxnSpLocks/>
          </p:cNvCxnSpPr>
          <p:nvPr/>
        </p:nvCxnSpPr>
        <p:spPr>
          <a:xfrm flipV="1">
            <a:off x="1984229" y="2649445"/>
            <a:ext cx="484019" cy="165252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Arrow: Curved Up 33">
            <a:extLst>
              <a:ext uri="{FF2B5EF4-FFF2-40B4-BE49-F238E27FC236}">
                <a16:creationId xmlns:a16="http://schemas.microsoft.com/office/drawing/2014/main" id="{FD43CF98-301C-C9D1-6650-AF3B614A1928}"/>
              </a:ext>
            </a:extLst>
          </p:cNvPr>
          <p:cNvSpPr/>
          <p:nvPr/>
        </p:nvSpPr>
        <p:spPr>
          <a:xfrm>
            <a:off x="1290726" y="5162069"/>
            <a:ext cx="9828798" cy="1212551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29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9" grpId="0"/>
      <p:bldP spid="21" grpId="0"/>
      <p:bldP spid="23" grpId="0"/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CCD6-4422-F147-6C32-62E9DAD23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272202-67FA-E12E-C976-BCFC85E72C84}"/>
              </a:ext>
            </a:extLst>
          </p:cNvPr>
          <p:cNvSpPr txBox="1"/>
          <p:nvPr/>
        </p:nvSpPr>
        <p:spPr>
          <a:xfrm>
            <a:off x="3060757" y="238532"/>
            <a:ext cx="6073650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GB" sz="3600" b="1" dirty="0"/>
              <a:t>+ Internal &amp; External Validity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3F223-72AF-44FE-22C9-9B15DCE840CA}"/>
              </a:ext>
            </a:extLst>
          </p:cNvPr>
          <p:cNvSpPr txBox="1"/>
          <p:nvPr/>
        </p:nvSpPr>
        <p:spPr>
          <a:xfrm>
            <a:off x="2498014" y="2671758"/>
            <a:ext cx="20354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dirty="0"/>
              <a:t>Service</a:t>
            </a:r>
          </a:p>
          <a:p>
            <a:pPr algn="ctr"/>
            <a:r>
              <a:rPr lang="en-GB" sz="3600" dirty="0"/>
              <a:t>economy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75C89ABA-783C-06B2-4AD9-BCD81D528E8A}"/>
              </a:ext>
            </a:extLst>
          </p:cNvPr>
          <p:cNvSpPr txBox="1"/>
          <p:nvPr/>
        </p:nvSpPr>
        <p:spPr>
          <a:xfrm>
            <a:off x="5180479" y="2688800"/>
            <a:ext cx="2192780" cy="120032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/>
              <a:t>Company</a:t>
            </a:r>
          </a:p>
          <a:p>
            <a:r>
              <a:rPr lang="en-GB" sz="3600" dirty="0"/>
              <a:t>Behaviour</a:t>
            </a:r>
            <a:endParaRPr lang="en-IE" sz="3600" dirty="0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9BF6E05-FAE3-D05E-45BD-E8D55732189F}"/>
              </a:ext>
            </a:extLst>
          </p:cNvPr>
          <p:cNvCxnSpPr>
            <a:cxnSpLocks/>
          </p:cNvCxnSpPr>
          <p:nvPr/>
        </p:nvCxnSpPr>
        <p:spPr>
          <a:xfrm flipV="1">
            <a:off x="4701723" y="3337999"/>
            <a:ext cx="474839" cy="0"/>
          </a:xfrm>
          <a:prstGeom prst="straightConnector1">
            <a:avLst/>
          </a:prstGeom>
          <a:ln w="793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4921796-5BBB-5B00-A7A5-BA2F8A3709E5}"/>
              </a:ext>
            </a:extLst>
          </p:cNvPr>
          <p:cNvSpPr/>
          <p:nvPr/>
        </p:nvSpPr>
        <p:spPr>
          <a:xfrm>
            <a:off x="2588963" y="2561979"/>
            <a:ext cx="4915023" cy="1723332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A3AC2F-326B-D392-9C2D-C340C8E99751}"/>
              </a:ext>
            </a:extLst>
          </p:cNvPr>
          <p:cNvSpPr txBox="1"/>
          <p:nvPr/>
        </p:nvSpPr>
        <p:spPr>
          <a:xfrm>
            <a:off x="2943950" y="4007386"/>
            <a:ext cx="4149963" cy="830997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i="1" dirty="0"/>
              <a:t>Internal validity: Causal or Correlation?</a:t>
            </a:r>
          </a:p>
        </p:txBody>
      </p:sp>
      <p:sp>
        <p:nvSpPr>
          <p:cNvPr id="14" name="Arrow: Curved Up 13">
            <a:extLst>
              <a:ext uri="{FF2B5EF4-FFF2-40B4-BE49-F238E27FC236}">
                <a16:creationId xmlns:a16="http://schemas.microsoft.com/office/drawing/2014/main" id="{A1B18600-B2A8-51A8-234D-6B581B92C62C}"/>
              </a:ext>
            </a:extLst>
          </p:cNvPr>
          <p:cNvSpPr/>
          <p:nvPr/>
        </p:nvSpPr>
        <p:spPr>
          <a:xfrm>
            <a:off x="5027280" y="4831563"/>
            <a:ext cx="4256099" cy="1212551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8D7BD3-1375-4744-0B68-4B4C77561E45}"/>
              </a:ext>
            </a:extLst>
          </p:cNvPr>
          <p:cNvSpPr txBox="1"/>
          <p:nvPr/>
        </p:nvSpPr>
        <p:spPr>
          <a:xfrm>
            <a:off x="5015121" y="4930967"/>
            <a:ext cx="414996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i="1" dirty="0"/>
              <a:t>External Validity: Generalization?</a:t>
            </a:r>
            <a:endParaRPr lang="en-US" dirty="0" err="1"/>
          </a:p>
        </p:txBody>
      </p:sp>
      <p:pic>
        <p:nvPicPr>
          <p:cNvPr id="3" name="Picture 2" descr="A lil ol waterborne Bo Rhap - Imgflip">
            <a:extLst>
              <a:ext uri="{FF2B5EF4-FFF2-40B4-BE49-F238E27FC236}">
                <a16:creationId xmlns:a16="http://schemas.microsoft.com/office/drawing/2014/main" id="{37613AF6-53CB-25DA-1AEB-12615B111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0110" y="1322362"/>
            <a:ext cx="2743200" cy="336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53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70E94-787A-3D4E-BAF9-64B5AA4A7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D5C59-7D4F-4D88-63D8-FBDAEBC9D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2013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4400" b="1" dirty="0"/>
              <a:t>Today: </a:t>
            </a:r>
          </a:p>
          <a:p>
            <a:pPr marL="571500" indent="-571500"/>
            <a:r>
              <a:rPr lang="en-US" sz="4400" dirty="0"/>
              <a:t>Research Question sets the tone</a:t>
            </a:r>
          </a:p>
          <a:p>
            <a:pPr marL="571500" indent="-571500"/>
            <a:r>
              <a:rPr lang="en-US" sz="4400" dirty="0"/>
              <a:t>Comparison and the causal process</a:t>
            </a:r>
          </a:p>
          <a:p>
            <a:pPr marL="571500" indent="-571500"/>
            <a:r>
              <a:rPr lang="en-US" sz="4400" dirty="0"/>
              <a:t>The cases you choose determine the answers you will get</a:t>
            </a:r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r>
              <a:rPr lang="en-US" sz="4400" b="1" dirty="0"/>
              <a:t>Next week: Europe &amp; Democracy</a:t>
            </a:r>
          </a:p>
        </p:txBody>
      </p:sp>
    </p:spTree>
    <p:extLst>
      <p:ext uri="{BB962C8B-B14F-4D97-AF65-F5344CB8AC3E}">
        <p14:creationId xmlns:p14="http://schemas.microsoft.com/office/powerpoint/2010/main" val="4246953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3DC19-37D3-F106-68F2-1602AC3D4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7027C-1392-70D2-F61B-80E242EF9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 for real: How do we compare?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02987-8B9B-B460-E620-09717F020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023"/>
            <a:ext cx="10965872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600" dirty="0"/>
              <a:t>John Stuart Mill's System of Logic (1843)</a:t>
            </a:r>
          </a:p>
          <a:p>
            <a:pPr marL="742950" indent="-742950">
              <a:buAutoNum type="arabicPeriod"/>
            </a:pPr>
            <a:r>
              <a:rPr lang="en-US" sz="3600" dirty="0"/>
              <a:t>Maximize experimental variance</a:t>
            </a:r>
          </a:p>
          <a:p>
            <a:pPr marL="1200150" lvl="1" indent="-742950">
              <a:buFont typeface="Courier New" panose="020B0604020202020204" pitchFamily="34" charset="0"/>
              <a:buChar char="o"/>
            </a:pPr>
            <a:r>
              <a:rPr lang="en-US" sz="3200" dirty="0"/>
              <a:t>Read: create </a:t>
            </a:r>
            <a:r>
              <a:rPr lang="en-US" sz="3200" b="1" dirty="0"/>
              <a:t>contrast </a:t>
            </a:r>
            <a:r>
              <a:rPr lang="en-US" sz="3200" dirty="0"/>
              <a:t>between X and Y (or be </a:t>
            </a:r>
            <a:r>
              <a:rPr lang="en-US" sz="3200" b="1" dirty="0"/>
              <a:t>biased</a:t>
            </a:r>
            <a:r>
              <a:rPr lang="en-US" sz="3200" dirty="0"/>
              <a:t>)</a:t>
            </a:r>
          </a:p>
          <a:p>
            <a:pPr marL="742950" indent="-742950">
              <a:buAutoNum type="arabicPeriod"/>
            </a:pPr>
            <a:r>
              <a:rPr lang="en-US" sz="3600" dirty="0"/>
              <a:t>Minimize error variance </a:t>
            </a:r>
          </a:p>
          <a:p>
            <a:pPr marL="1200150" lvl="1" indent="-742950">
              <a:buFont typeface="Courier New" panose="020B0604020202020204" pitchFamily="34" charset="0"/>
              <a:buChar char="o"/>
            </a:pPr>
            <a:r>
              <a:rPr lang="en-US" sz="3200" dirty="0"/>
              <a:t>Read: limit effects of unmeasured variables (for instance by raising # of cases)</a:t>
            </a:r>
            <a:endParaRPr lang="en-US" sz="3600" dirty="0"/>
          </a:p>
          <a:p>
            <a:pPr marL="742950" indent="-742950">
              <a:buAutoNum type="arabicPeriod"/>
            </a:pPr>
            <a:r>
              <a:rPr lang="en-US" sz="3600" dirty="0"/>
              <a:t>Control external variance</a:t>
            </a:r>
            <a:endParaRPr lang="en-US" dirty="0"/>
          </a:p>
          <a:p>
            <a:pPr marL="1200150" lvl="1" indent="-742950">
              <a:buFont typeface="Courier New" panose="020B0604020202020204" pitchFamily="34" charset="0"/>
              <a:buChar char="o"/>
            </a:pPr>
            <a:r>
              <a:rPr lang="en-US" sz="3200" dirty="0"/>
              <a:t>Read: make sure you take into account different possible influences</a:t>
            </a:r>
          </a:p>
          <a:p>
            <a:pPr>
              <a:buAutoNum type="arabicPeriod"/>
            </a:pPr>
            <a:endParaRPr lang="en-US" sz="3600" dirty="0"/>
          </a:p>
          <a:p>
            <a:pPr>
              <a:buAutoNum type="arabicPeriod"/>
            </a:pPr>
            <a:endParaRPr lang="en-US" sz="3600" dirty="0"/>
          </a:p>
          <a:p>
            <a:pPr>
              <a:buAutoNum type="arabicPeriod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7105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4AA37-D469-2D6B-69BB-066C3B323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266445D-27A7-EB1D-A981-AE7FCAA305CF}"/>
              </a:ext>
            </a:extLst>
          </p:cNvPr>
          <p:cNvSpPr txBox="1">
            <a:spLocks/>
          </p:cNvSpPr>
          <p:nvPr/>
        </p:nvSpPr>
        <p:spPr>
          <a:xfrm>
            <a:off x="838200" y="549852"/>
            <a:ext cx="10515600" cy="66382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In practice: MSSD (MoD) vs MDSD (</a:t>
            </a:r>
            <a:r>
              <a:rPr lang="en-US" dirty="0" err="1"/>
              <a:t>MoA</a:t>
            </a:r>
            <a:r>
              <a:rPr lang="en-US" dirty="0"/>
              <a:t>)</a:t>
            </a:r>
          </a:p>
        </p:txBody>
      </p:sp>
      <p:pic>
        <p:nvPicPr>
          <p:cNvPr id="6" name="Picture 5" descr="PPT - The Comparative Method PowerPoint Presentation - ID:290121">
            <a:extLst>
              <a:ext uri="{FF2B5EF4-FFF2-40B4-BE49-F238E27FC236}">
                <a16:creationId xmlns:a16="http://schemas.microsoft.com/office/drawing/2014/main" id="{D2A7540C-D735-B7D3-E670-EC296A86ED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46" t="19342" r="586" b="16247"/>
          <a:stretch>
            <a:fillRect/>
          </a:stretch>
        </p:blipFill>
        <p:spPr>
          <a:xfrm>
            <a:off x="1362363" y="1326573"/>
            <a:ext cx="9453382" cy="4624058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5D463FD-A4F2-3861-9308-2201CC6F599E}"/>
              </a:ext>
            </a:extLst>
          </p:cNvPr>
          <p:cNvSpPr/>
          <p:nvPr/>
        </p:nvSpPr>
        <p:spPr>
          <a:xfrm>
            <a:off x="2900690" y="2342615"/>
            <a:ext cx="4026024" cy="1423151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135D06-D8B2-17D1-0013-75D8CD4A1E3D}"/>
              </a:ext>
            </a:extLst>
          </p:cNvPr>
          <p:cNvSpPr txBox="1"/>
          <p:nvPr/>
        </p:nvSpPr>
        <p:spPr>
          <a:xfrm>
            <a:off x="4318000" y="3371273"/>
            <a:ext cx="176645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Constant</a:t>
            </a:r>
            <a:endParaRPr lang="en-US" dirty="0">
              <a:solidFill>
                <a:srgbClr val="000000"/>
              </a:solidFill>
            </a:endParaRPr>
          </a:p>
          <a:p>
            <a:pPr algn="l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313A460-5861-A9AA-7A19-BACCB618640F}"/>
              </a:ext>
            </a:extLst>
          </p:cNvPr>
          <p:cNvSpPr/>
          <p:nvPr/>
        </p:nvSpPr>
        <p:spPr>
          <a:xfrm>
            <a:off x="6930054" y="3635707"/>
            <a:ext cx="3748932" cy="1411605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F7596A-246B-21BB-D31D-402C41ED45EB}"/>
              </a:ext>
            </a:extLst>
          </p:cNvPr>
          <p:cNvSpPr txBox="1"/>
          <p:nvPr/>
        </p:nvSpPr>
        <p:spPr>
          <a:xfrm>
            <a:off x="8301182" y="3694545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b="0" i="0" u="none" strike="noStrike" baseline="0">
                <a:solidFill>
                  <a:srgbClr val="FF0000"/>
                </a:solidFill>
                <a:latin typeface="Aptos"/>
              </a:rPr>
              <a:t>Constant</a:t>
            </a:r>
            <a:r>
              <a:rPr sz="1800" b="0" i="0">
                <a:solidFill>
                  <a:srgbClr val="000000"/>
                </a:solidFill>
                <a:latin typeface="Aptos"/>
                <a:ea typeface="Aptos"/>
                <a:cs typeface="Aptos"/>
              </a:rPr>
              <a:t>​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47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9" grpId="0" animBg="1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3E2AA-CCA5-9382-722E-3C64A8C5F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C0B00-38C4-A485-5B26-A1A811A556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4248" y="2524961"/>
            <a:ext cx="9894454" cy="180215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6600" dirty="0"/>
              <a:t>So what cases should you choose?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4505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6CCD3-37A9-43EB-0452-6FED29807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50FCE-068E-B5E8-0A29-32921E10B4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545" y="1813496"/>
            <a:ext cx="9894454" cy="3951634"/>
          </a:xfrm>
        </p:spPr>
        <p:txBody>
          <a:bodyPr vert="horz" lIns="91440" tIns="45720" rIns="91440" bIns="45720" rtlCol="0" anchor="b">
            <a:noAutofit/>
          </a:bodyPr>
          <a:lstStyle/>
          <a:p>
            <a:br>
              <a:rPr lang="en-US" sz="5400" b="1" dirty="0"/>
            </a:br>
            <a:br>
              <a:rPr lang="en-US" sz="5400" b="1" dirty="0"/>
            </a:br>
            <a:br>
              <a:rPr lang="en-US" sz="5400" b="1" dirty="0"/>
            </a:br>
            <a:r>
              <a:rPr lang="en-US" sz="5400" b="1" dirty="0"/>
              <a:t>Strategies</a:t>
            </a:r>
            <a:br>
              <a:rPr lang="en-US" sz="5400" b="1" dirty="0"/>
            </a:br>
            <a:br>
              <a:rPr lang="en-US" sz="5400" b="1" dirty="0"/>
            </a:br>
            <a:r>
              <a:rPr lang="en-US" sz="5400" b="1" dirty="0"/>
              <a:t>Extensive </a:t>
            </a:r>
            <a:r>
              <a:rPr lang="en-US" sz="5400" dirty="0"/>
              <a:t>(Large-N, quantitative): </a:t>
            </a:r>
            <a:r>
              <a:rPr lang="en-US" sz="5400" i="1" dirty="0"/>
              <a:t>Many cases, few variables</a:t>
            </a:r>
            <a:br>
              <a:rPr lang="en-US" sz="5400" dirty="0"/>
            </a:br>
            <a:br>
              <a:rPr lang="en-US" sz="5400" dirty="0"/>
            </a:br>
            <a:r>
              <a:rPr lang="en-US" sz="5400" b="1" dirty="0"/>
              <a:t>Intensive </a:t>
            </a:r>
            <a:r>
              <a:rPr lang="en-US" sz="5400" dirty="0"/>
              <a:t>(Small-N, Qualitative): </a:t>
            </a:r>
            <a:r>
              <a:rPr lang="en-US" sz="5400" i="1" dirty="0"/>
              <a:t>Few cases, many variables</a:t>
            </a:r>
          </a:p>
        </p:txBody>
      </p:sp>
    </p:spTree>
    <p:extLst>
      <p:ext uri="{BB962C8B-B14F-4D97-AF65-F5344CB8AC3E}">
        <p14:creationId xmlns:p14="http://schemas.microsoft.com/office/powerpoint/2010/main" val="194195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3D7BD-90C7-1E61-E981-17CB3EBFA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0ECAD-E37B-212B-128D-F68D8CFE2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545" y="500653"/>
            <a:ext cx="9894454" cy="655755"/>
          </a:xfrm>
        </p:spPr>
        <p:txBody>
          <a:bodyPr vert="horz" lIns="91440" tIns="45720" rIns="91440" bIns="45720" rtlCol="0" anchor="b">
            <a:noAutofit/>
          </a:bodyPr>
          <a:lstStyle/>
          <a:p>
            <a:br>
              <a:rPr lang="en-US" sz="5400" b="1" dirty="0"/>
            </a:br>
            <a:br>
              <a:rPr lang="en-US" sz="5400" b="1" dirty="0"/>
            </a:br>
            <a:br>
              <a:rPr lang="en-US" sz="5400" b="1" dirty="0"/>
            </a:br>
            <a:r>
              <a:rPr lang="en-US" sz="5400" b="1" dirty="0"/>
              <a:t>Examples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3EE6C55-6290-ABF3-C47C-B8831C0C428B}"/>
              </a:ext>
            </a:extLst>
          </p:cNvPr>
          <p:cNvSpPr txBox="1">
            <a:spLocks/>
          </p:cNvSpPr>
          <p:nvPr/>
        </p:nvSpPr>
        <p:spPr>
          <a:xfrm>
            <a:off x="838200" y="1320686"/>
            <a:ext cx="10515600" cy="48562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buChar char="•"/>
            </a:pPr>
            <a:r>
              <a:rPr lang="en-US" sz="3600" dirty="0">
                <a:hlinkClick r:id="rId3"/>
              </a:rPr>
              <a:t>Electoral Systems around the world</a:t>
            </a:r>
            <a:endParaRPr lang="en-US" dirty="0">
              <a:hlinkClick r:id="rId3"/>
            </a:endParaRPr>
          </a:p>
          <a:p>
            <a:pPr marL="571500" indent="-571500" algn="l">
              <a:buChar char="•"/>
            </a:pPr>
            <a:r>
              <a:rPr lang="en-US" sz="3600" dirty="0">
                <a:hlinkClick r:id="rId4"/>
              </a:rPr>
              <a:t>Semi-Presidentialism in Europe</a:t>
            </a:r>
            <a:endParaRPr lang="en-US">
              <a:hlinkClick r:id="rId4"/>
            </a:endParaRPr>
          </a:p>
          <a:p>
            <a:pPr marL="571500" indent="-571500" algn="l">
              <a:buChar char="•"/>
            </a:pPr>
            <a:r>
              <a:rPr lang="en-US" sz="3600" dirty="0">
                <a:hlinkClick r:id="rId5"/>
              </a:rPr>
              <a:t>Gender Quota Database</a:t>
            </a:r>
          </a:p>
          <a:p>
            <a:pPr marL="571500" indent="-571500" algn="l">
              <a:buChar char="•"/>
            </a:pPr>
            <a:r>
              <a:rPr lang="en-US" sz="3600" dirty="0">
                <a:hlinkClick r:id="rId6"/>
              </a:rPr>
              <a:t>Institutional Design and Party Government in Post-communist Europe</a:t>
            </a:r>
          </a:p>
          <a:p>
            <a:pPr marL="571500" indent="-571500" algn="l">
              <a:buChar char="•"/>
            </a:pPr>
            <a:r>
              <a:rPr lang="en-US" sz="3600" dirty="0">
                <a:hlinkClick r:id="rId7"/>
              </a:rPr>
              <a:t>Non-scientific: If it were my home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36348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190FD-8F68-FFAF-47CE-822F46162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8BBF1C3-ED36-F9E3-C436-875BA9F914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9651" y="336262"/>
            <a:ext cx="4181154" cy="617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0333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7E634-BC3B-C184-6E34-3007B934E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469FD5-517E-D0A0-5E6F-0C4E04E1C2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C9E334-AD9D-0ABC-326E-C65C941D0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900" y="85725"/>
            <a:ext cx="7696200" cy="66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3037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42D9B-4B34-C3D0-E2CD-5C4F306FA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F8E35-9F89-FD86-CCB1-D42D5DB3E0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4248" y="1716779"/>
            <a:ext cx="9894454" cy="446915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GB" sz="6600" dirty="0">
                <a:ea typeface="+mj-lt"/>
                <a:cs typeface="+mj-lt"/>
              </a:rPr>
              <a:t>You must analyse the </a:t>
            </a:r>
            <a:r>
              <a:rPr lang="en-GB" sz="6600" b="1" dirty="0">
                <a:ea typeface="+mj-lt"/>
                <a:cs typeface="+mj-lt"/>
              </a:rPr>
              <a:t>advantages </a:t>
            </a:r>
            <a:r>
              <a:rPr lang="en-GB" sz="6600" dirty="0">
                <a:ea typeface="+mj-lt"/>
                <a:cs typeface="+mj-lt"/>
              </a:rPr>
              <a:t>and </a:t>
            </a:r>
            <a:r>
              <a:rPr lang="en-GB" sz="6600" b="1" dirty="0">
                <a:ea typeface="+mj-lt"/>
                <a:cs typeface="+mj-lt"/>
              </a:rPr>
              <a:t>disadvantages </a:t>
            </a:r>
            <a:r>
              <a:rPr lang="en-GB" sz="6600" dirty="0">
                <a:ea typeface="+mj-lt"/>
                <a:cs typeface="+mj-lt"/>
              </a:rPr>
              <a:t>of your case selection for answering the question in your group project.</a:t>
            </a:r>
            <a:endParaRPr lang="en-US" sz="6600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407226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08CFDE0-2B91-21E6-38D1-2047F3568894}"/>
              </a:ext>
            </a:extLst>
          </p:cNvPr>
          <p:cNvSpPr txBox="1">
            <a:spLocks/>
          </p:cNvSpPr>
          <p:nvPr/>
        </p:nvSpPr>
        <p:spPr>
          <a:xfrm>
            <a:off x="150091" y="454471"/>
            <a:ext cx="11903362" cy="6557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en-US" sz="4800" b="1" dirty="0"/>
            </a:br>
            <a:br>
              <a:rPr lang="en-US" sz="4800" b="1" dirty="0"/>
            </a:br>
            <a:br>
              <a:rPr lang="en-US" sz="4800" b="1" dirty="0"/>
            </a:br>
            <a:r>
              <a:rPr lang="en-US" sz="4800" b="1" dirty="0"/>
              <a:t>Types of Research Design (</a:t>
            </a:r>
            <a:r>
              <a:rPr lang="en-US" sz="4800" b="1" err="1"/>
              <a:t>Keman</a:t>
            </a:r>
            <a:r>
              <a:rPr lang="en-US" sz="4800" b="1" dirty="0"/>
              <a:t>, 2008)</a:t>
            </a:r>
            <a:endParaRPr lang="en-US" sz="4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DEB5C4-3D71-BE05-719F-CE839F518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970" y="1411143"/>
            <a:ext cx="8439150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7757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34E52-42A4-CFB5-9431-0046A7EFB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FA2A-9477-C829-5BA3-DD56F963C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Single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0F1BE-9371-7804-7C5A-8109A42E1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023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dirty="0"/>
              <a:t>Comparison?</a:t>
            </a:r>
            <a:endParaRPr lang="en-US" dirty="0"/>
          </a:p>
          <a:p>
            <a:r>
              <a:rPr lang="en-US" sz="3600" dirty="0"/>
              <a:t>Limited external validity (usually post-hoc)</a:t>
            </a:r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331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0561B-D08E-28DC-895B-228CA0B06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E0BDA-F8F9-794A-7596-7F21DD4C7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4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Do the Reading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4A8C31-7362-A366-C36D-FDF8DDDC6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425" y="1085391"/>
            <a:ext cx="9201150" cy="5219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71839C-6945-E30B-8F45-603CCA265FD0}"/>
              </a:ext>
            </a:extLst>
          </p:cNvPr>
          <p:cNvSpPr txBox="1"/>
          <p:nvPr/>
        </p:nvSpPr>
        <p:spPr>
          <a:xfrm>
            <a:off x="1496458" y="6311747"/>
            <a:ext cx="919908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hlinkClick r:id="rId4"/>
              </a:rPr>
              <a:t>https://www.cambridge.org/highereducation/books/foundations-of-comparative-politics/C261B8D6D6DAA4F83DBEDA6C078BF47F/postscript-how-and-what-to-compare/9CAF591F7AFE5A2A3FB488DB1840D30F</a:t>
            </a:r>
            <a:r>
              <a:rPr lang="en-US" sz="1200" dirty="0"/>
              <a:t> </a:t>
            </a:r>
            <a:endParaRPr lang="en-US"/>
          </a:p>
          <a:p>
            <a:pPr algn="ctr"/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0854910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6E421-9EF6-AAB8-7723-CDE46C496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DE99E-2EA1-9121-192C-5D29B001B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Gun Ownership &amp; Crime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29D26-C3F0-446C-0148-53B38D99F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800" dirty="0"/>
              <a:t>US: High Gun Ownership -&gt; High Crime</a:t>
            </a:r>
          </a:p>
          <a:p>
            <a:pPr marL="0" indent="0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/>
              <a:t>If A, then B?</a:t>
            </a:r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/>
              <a:t>CH: High Gun Ownership -&gt; Low Crime</a:t>
            </a:r>
          </a:p>
        </p:txBody>
      </p:sp>
    </p:spTree>
    <p:extLst>
      <p:ext uri="{BB962C8B-B14F-4D97-AF65-F5344CB8AC3E}">
        <p14:creationId xmlns:p14="http://schemas.microsoft.com/office/powerpoint/2010/main" val="263984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5E5AF-D2BB-BC1C-6652-9CAE38C4B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BCAC0-D08C-251D-83EF-152375E21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Gun Ownership &amp; Crime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7C777-6448-655F-5678-76E4E9B19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US: High Gun Ownership -&gt; High Crime</a:t>
            </a:r>
          </a:p>
          <a:p>
            <a:pPr marL="0" indent="0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strike="sngStrike" dirty="0"/>
              <a:t>If A, then B?</a:t>
            </a:r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/>
              <a:t>CH: High Gun Ownership -&gt; Low Crime</a:t>
            </a:r>
          </a:p>
        </p:txBody>
      </p:sp>
    </p:spTree>
    <p:extLst>
      <p:ext uri="{BB962C8B-B14F-4D97-AF65-F5344CB8AC3E}">
        <p14:creationId xmlns:p14="http://schemas.microsoft.com/office/powerpoint/2010/main" val="15920012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B496C-A400-50BD-D2C8-374453B22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D902-9B64-E70C-374E-A72BB362D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Single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83CB4-6B58-977D-32EC-BD669A5E9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023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dirty="0"/>
              <a:t>Comparison?</a:t>
            </a:r>
            <a:endParaRPr lang="en-US" dirty="0"/>
          </a:p>
          <a:p>
            <a:r>
              <a:rPr lang="en-US" sz="3600" dirty="0"/>
              <a:t>Limited external validity (usually post-hoc)</a:t>
            </a:r>
          </a:p>
          <a:p>
            <a:r>
              <a:rPr lang="en-US" sz="3600" dirty="0"/>
              <a:t>Allows for great # of variables</a:t>
            </a:r>
          </a:p>
          <a:p>
            <a:r>
              <a:rPr lang="en-US" sz="3600" dirty="0"/>
              <a:t>Different types: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200" dirty="0"/>
              <a:t>Representative case (</a:t>
            </a:r>
            <a:r>
              <a:rPr lang="en-US" sz="3200" i="1" dirty="0"/>
              <a:t>NL for coalitions</a:t>
            </a:r>
            <a:r>
              <a:rPr lang="en-US" sz="3200" dirty="0"/>
              <a:t>)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200" dirty="0"/>
              <a:t>Prototype case (</a:t>
            </a:r>
            <a:r>
              <a:rPr lang="en-US" sz="3200" i="1" dirty="0"/>
              <a:t>USA for democracies</a:t>
            </a:r>
            <a:r>
              <a:rPr lang="en-US" sz="3200" dirty="0"/>
              <a:t>)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200" dirty="0"/>
              <a:t>Deviant case (</a:t>
            </a:r>
            <a:r>
              <a:rPr lang="en-US" sz="3200" i="1" dirty="0"/>
              <a:t>Democracy in developing country</a:t>
            </a:r>
            <a:r>
              <a:rPr lang="en-US" sz="3200" dirty="0"/>
              <a:t>)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200" dirty="0"/>
              <a:t>Archetypical case (</a:t>
            </a:r>
            <a:r>
              <a:rPr lang="en-US" sz="3200" i="1" dirty="0"/>
              <a:t>France for semi-presidentialism</a:t>
            </a:r>
            <a:r>
              <a:rPr lang="en-US" sz="3200" dirty="0"/>
              <a:t>)</a:t>
            </a:r>
            <a:endParaRPr lang="en-US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479510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0D006-EADA-F0DB-B41A-3BF682060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ABD32-AAFD-2C1D-04A9-FB4CBC971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Other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5AD2F-E107-9A6A-250C-F29618158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023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dirty="0"/>
              <a:t>Time series (one case over time)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200" dirty="0"/>
              <a:t>Which factors have become relevant?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200" dirty="0"/>
              <a:t>Natural Experiments, </a:t>
            </a:r>
            <a:r>
              <a:rPr lang="en-US" sz="3200" dirty="0" err="1"/>
              <a:t>f.i</a:t>
            </a:r>
            <a:r>
              <a:rPr lang="en-US" sz="3200" dirty="0"/>
              <a:t>. Hummel et al (2019) on political finance reform &amp; corruption</a:t>
            </a:r>
          </a:p>
          <a:p>
            <a:pPr marL="0" indent="0">
              <a:buNone/>
            </a:pPr>
            <a:endParaRPr lang="en-US" sz="3600" dirty="0"/>
          </a:p>
          <a:p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C1D8E8-82C0-411D-BABC-8008A8025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718647"/>
            <a:ext cx="971550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721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12806-E868-F60D-397A-F302A94FA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3F703-7CEF-82B8-DA7C-E45486F30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Other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ED920-8C7B-5C63-4863-61D39A978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023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dirty="0"/>
              <a:t>Time series (one case over time)</a:t>
            </a:r>
            <a:endParaRPr lang="en-US" dirty="0"/>
          </a:p>
          <a:p>
            <a:r>
              <a:rPr lang="en-US" sz="3600" dirty="0"/>
              <a:t>Closed Universe (relevant cases and periods)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200" dirty="0"/>
              <a:t>Limited in cases and intervals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200" dirty="0"/>
              <a:t>Interval based on external factors (such as before/after dramatic event)</a:t>
            </a:r>
          </a:p>
          <a:p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196984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5EDDE-5F98-BD6A-92AA-BBCDE8E52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703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800" dirty="0"/>
              <a:t>Political (dis)order &amp; Economic Development do not contribute to democratization after authoritarian breakdown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AC1468-3E80-1489-96CC-D75D52EBF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64274" y="1248578"/>
            <a:ext cx="6663453" cy="51503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798BFE-519C-D8A5-A450-60B2EB9557A4}"/>
              </a:ext>
            </a:extLst>
          </p:cNvPr>
          <p:cNvSpPr txBox="1"/>
          <p:nvPr/>
        </p:nvSpPr>
        <p:spPr>
          <a:xfrm>
            <a:off x="835447" y="6302567"/>
            <a:ext cx="10970963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Lachapelle, J., &amp; </a:t>
            </a:r>
            <a:r>
              <a:rPr lang="en-US" sz="1400" err="1"/>
              <a:t>Hellmeier</a:t>
            </a:r>
            <a:r>
              <a:rPr lang="en-US" sz="1400" dirty="0"/>
              <a:t>, S. (2022). Pathways to democracy after authoritarian breakdown: Comparative case selection and lessons from the past. </a:t>
            </a:r>
            <a:r>
              <a:rPr lang="en-US" sz="1400" i="1" dirty="0"/>
              <a:t>International Political Science Review</a:t>
            </a:r>
            <a:r>
              <a:rPr lang="en-US" sz="1400" dirty="0"/>
              <a:t>, </a:t>
            </a:r>
            <a:r>
              <a:rPr lang="en-US" sz="1400" i="1" dirty="0"/>
              <a:t>45</a:t>
            </a:r>
            <a:r>
              <a:rPr lang="en-US" sz="1400" dirty="0"/>
              <a:t>(1), 123-143. </a:t>
            </a:r>
            <a:r>
              <a:rPr lang="en-US" sz="1400" dirty="0">
                <a:hlinkClick r:id="rId5"/>
              </a:rPr>
              <a:t>https://doi.org/10.1177/01925121221138408</a:t>
            </a:r>
            <a:r>
              <a:rPr lang="en-US" sz="1400" dirty="0"/>
              <a:t> (Original work published 2024)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811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DEC71-B8E6-E4FA-CE9E-F01F6A36A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9DDD5-E1AA-5118-5F87-F28DF90AC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Other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98F71-AED3-91A2-84EC-8E0E16D29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023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dirty="0"/>
              <a:t>Time series (one case over time)</a:t>
            </a:r>
            <a:endParaRPr lang="en-US" dirty="0"/>
          </a:p>
          <a:p>
            <a:r>
              <a:rPr lang="en-US" sz="3600" dirty="0"/>
              <a:t>Closed Universe (relevant cases and periods)</a:t>
            </a:r>
          </a:p>
          <a:p>
            <a:r>
              <a:rPr lang="en-US" sz="3600" dirty="0"/>
              <a:t>Cross-section (all cases at one time point)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200" dirty="0"/>
              <a:t>Cases with much in common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200" dirty="0"/>
              <a:t>Creates mid-level theories</a:t>
            </a:r>
          </a:p>
          <a:p>
            <a:r>
              <a:rPr lang="en-US" sz="3600" dirty="0"/>
              <a:t>Pooled analysis (maximum cases across time &amp; space)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200" dirty="0"/>
              <a:t>Very sophisticated quantitative analyses</a:t>
            </a:r>
          </a:p>
          <a:p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5700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73E50-A800-5FB0-50BC-A69F7796C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B3A37-4382-E306-7806-FE433AA5D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Recap: Variety in European Democracies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8776C-A6F3-3360-A3EC-C4839334B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023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dirty="0"/>
              <a:t>Head of state</a:t>
            </a:r>
          </a:p>
          <a:p>
            <a:r>
              <a:rPr lang="en-US" sz="3600" dirty="0"/>
              <a:t>Political System</a:t>
            </a:r>
          </a:p>
          <a:p>
            <a:r>
              <a:rPr lang="en-US" sz="3600" dirty="0"/>
              <a:t>Parliaments</a:t>
            </a:r>
          </a:p>
          <a:p>
            <a:r>
              <a:rPr lang="en-US" sz="3600" dirty="0"/>
              <a:t>Party systems</a:t>
            </a:r>
          </a:p>
          <a:p>
            <a:pPr>
              <a:buFont typeface="Arial,Sans-Serif" panose="020B0604020202020204" pitchFamily="34" charset="0"/>
            </a:pPr>
            <a:r>
              <a:rPr lang="en-US" sz="3600" dirty="0"/>
              <a:t>Executive Majority</a:t>
            </a:r>
          </a:p>
          <a:p>
            <a:pPr>
              <a:buFont typeface="Arial,Sans-Serif" panose="020B0604020202020204" pitchFamily="34" charset="0"/>
            </a:pPr>
            <a:r>
              <a:rPr lang="en-US" sz="3600" dirty="0"/>
              <a:t>Party systems</a:t>
            </a:r>
          </a:p>
          <a:p>
            <a:pPr>
              <a:buFont typeface="Arial,Sans-Serif" panose="020B0604020202020204" pitchFamily="34" charset="0"/>
            </a:pPr>
            <a:r>
              <a:rPr lang="en-US" sz="3600" dirty="0"/>
              <a:t>State structure</a:t>
            </a:r>
            <a:endParaRPr lang="en-US" dirty="0"/>
          </a:p>
          <a:p>
            <a:pPr>
              <a:buFont typeface="Arial,Sans-Serif" panose="020B0604020202020204" pitchFamily="34" charset="0"/>
            </a:pPr>
            <a:r>
              <a:rPr lang="en-US" sz="3600" dirty="0"/>
              <a:t>...</a:t>
            </a:r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94664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6ED79-93B4-1D5A-59EB-C05E8BF6F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FD7F8-72F7-94D5-4E80-75F2112E8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Recap: Comparison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46A6D-4B1F-89A2-FB73-C23173521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023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742950" indent="-742950">
              <a:buAutoNum type="arabicPeriod"/>
            </a:pPr>
            <a:r>
              <a:rPr lang="en-US" sz="3600" dirty="0"/>
              <a:t>Learn more about own country</a:t>
            </a:r>
          </a:p>
          <a:p>
            <a:pPr marL="742950" indent="-742950">
              <a:buAutoNum type="arabicPeriod"/>
            </a:pPr>
            <a:r>
              <a:rPr lang="en-US" sz="3600" dirty="0"/>
              <a:t>Learn more about other countries</a:t>
            </a:r>
            <a:endParaRPr lang="en-US" dirty="0"/>
          </a:p>
          <a:p>
            <a:pPr marL="742950" indent="-742950">
              <a:buAutoNum type="arabicPeriod"/>
            </a:pPr>
            <a:r>
              <a:rPr lang="en-US" sz="3600" b="1" dirty="0">
                <a:ea typeface="+mn-lt"/>
                <a:cs typeface="+mn-lt"/>
              </a:rPr>
              <a:t>Generalist theories &amp; knowledge on politics &amp; government</a:t>
            </a:r>
            <a:endParaRPr lang="en-US" b="1" dirty="0"/>
          </a:p>
          <a:p>
            <a:pPr>
              <a:buAutoNum type="arabicPeriod"/>
            </a:pPr>
            <a:endParaRPr lang="en-US" sz="3600" dirty="0"/>
          </a:p>
          <a:p>
            <a:pPr>
              <a:buAutoNum type="arabicPeriod"/>
            </a:pPr>
            <a:endParaRPr lang="en-US" sz="3600" dirty="0"/>
          </a:p>
          <a:p>
            <a:pPr>
              <a:buAutoNum type="arabicPeriod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12113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32236-E6DD-5B1C-C281-78029A5A1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52E3B-B2AF-5590-E2DE-0A577B3C68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545" y="1975132"/>
            <a:ext cx="9894454" cy="291254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7200" b="1" dirty="0"/>
              <a:t>If A, then B</a:t>
            </a:r>
            <a:br>
              <a:rPr lang="en-US" sz="7200" b="1" dirty="0"/>
            </a:br>
            <a:br>
              <a:rPr lang="en-US" sz="7200" b="1" dirty="0"/>
            </a:br>
            <a:r>
              <a:rPr lang="en-US" sz="7200" b="1" dirty="0"/>
              <a:t>If X, then Y</a:t>
            </a:r>
          </a:p>
        </p:txBody>
      </p:sp>
    </p:spTree>
    <p:extLst>
      <p:ext uri="{BB962C8B-B14F-4D97-AF65-F5344CB8AC3E}">
        <p14:creationId xmlns:p14="http://schemas.microsoft.com/office/powerpoint/2010/main" val="121985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8B5C91A-9E5C-8930-CB7A-32D7D0871314}"/>
              </a:ext>
            </a:extLst>
          </p:cNvPr>
          <p:cNvSpPr txBox="1">
            <a:spLocks/>
          </p:cNvSpPr>
          <p:nvPr/>
        </p:nvSpPr>
        <p:spPr>
          <a:xfrm>
            <a:off x="838200" y="549852"/>
            <a:ext cx="10515600" cy="13255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Example of Psychology: Pavlov's Dog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F15A95-668E-3144-94D7-473D2B495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727" y="1339273"/>
            <a:ext cx="7948999" cy="494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09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27B93-A64A-4469-FF0F-11E980769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vlov's Hogs and Classical Conditioning in Gilt Training">
            <a:extLst>
              <a:ext uri="{FF2B5EF4-FFF2-40B4-BE49-F238E27FC236}">
                <a16:creationId xmlns:a16="http://schemas.microsoft.com/office/drawing/2014/main" id="{5E5968CB-7D12-7EB6-75A1-42369FDA3D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4918" y="1682384"/>
            <a:ext cx="11050619" cy="409359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2706F67-1FD5-F9EE-DF36-19A22DBA4A02}"/>
              </a:ext>
            </a:extLst>
          </p:cNvPr>
          <p:cNvSpPr txBox="1">
            <a:spLocks/>
          </p:cNvSpPr>
          <p:nvPr/>
        </p:nvSpPr>
        <p:spPr>
          <a:xfrm>
            <a:off x="838200" y="549852"/>
            <a:ext cx="10515600" cy="13255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Pavlov's Dog</a:t>
            </a:r>
          </a:p>
        </p:txBody>
      </p:sp>
    </p:spTree>
    <p:extLst>
      <p:ext uri="{BB962C8B-B14F-4D97-AF65-F5344CB8AC3E}">
        <p14:creationId xmlns:p14="http://schemas.microsoft.com/office/powerpoint/2010/main" val="4079185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5FFAB-C47B-4651-B762-598534B87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7456B-16D7-0C48-3756-E96A7DC23B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4248" y="2086234"/>
            <a:ext cx="9894454" cy="269115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6600" dirty="0"/>
              <a:t>But in Political Science, similar experiments are often impossible</a:t>
            </a:r>
          </a:p>
        </p:txBody>
      </p:sp>
    </p:spTree>
    <p:extLst>
      <p:ext uri="{BB962C8B-B14F-4D97-AF65-F5344CB8AC3E}">
        <p14:creationId xmlns:p14="http://schemas.microsoft.com/office/powerpoint/2010/main" val="1513851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C0A3E416-13B0-4CFE-8B85-8989D8AEFB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36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How to do Comparative Politics </vt:lpstr>
      <vt:lpstr>Schedule</vt:lpstr>
      <vt:lpstr>Do the Reading</vt:lpstr>
      <vt:lpstr>Recap: Variety in European Democracies</vt:lpstr>
      <vt:lpstr>Recap: Comparison Matters</vt:lpstr>
      <vt:lpstr>If A, then B  If X, then Y</vt:lpstr>
      <vt:lpstr>PowerPoint Presentation</vt:lpstr>
      <vt:lpstr>PowerPoint Presentation</vt:lpstr>
      <vt:lpstr>But in Political Science, similar experiments are often impossible</vt:lpstr>
      <vt:lpstr>Comparison makes this possible, but there is no unique method because it depends on your research question</vt:lpstr>
      <vt:lpstr>PowerPoint Presentation</vt:lpstr>
      <vt:lpstr>PowerPoint Presentation</vt:lpstr>
      <vt:lpstr>PowerPoint Presentation</vt:lpstr>
      <vt:lpstr>PowerPoint Presentation</vt:lpstr>
      <vt:lpstr>The dependent variable (DV) is the variation you want to explain: you hypothesize it depends on something else.  The independent variable (IV) is the explanation: it is independent because your hypothesis does not try to explain why it varies.  </vt:lpstr>
      <vt:lpstr>Voting System             Election Fairness IV                                        DV      </vt:lpstr>
      <vt:lpstr>PowerPoint Presentation</vt:lpstr>
      <vt:lpstr>PowerPoint Presentation</vt:lpstr>
      <vt:lpstr>PowerPoint Presentation</vt:lpstr>
      <vt:lpstr>So for real: How do we compare?</vt:lpstr>
      <vt:lpstr>PowerPoint Presentation</vt:lpstr>
      <vt:lpstr>So what cases should you choose?</vt:lpstr>
      <vt:lpstr>   Strategies  Extensive (Large-N, quantitative): Many cases, few variables  Intensive (Small-N, Qualitative): Few cases, many variables</vt:lpstr>
      <vt:lpstr>   Examples</vt:lpstr>
      <vt:lpstr>PowerPoint Presentation</vt:lpstr>
      <vt:lpstr>PowerPoint Presentation</vt:lpstr>
      <vt:lpstr>You must analyse the advantages and disadvantages of your case selection for answering the question in your group project.</vt:lpstr>
      <vt:lpstr>PowerPoint Presentation</vt:lpstr>
      <vt:lpstr>Single Case</vt:lpstr>
      <vt:lpstr>Gun Ownership &amp; Crime</vt:lpstr>
      <vt:lpstr>Gun Ownership &amp; Crime</vt:lpstr>
      <vt:lpstr>Single Case</vt:lpstr>
      <vt:lpstr>Other types</vt:lpstr>
      <vt:lpstr>Other types</vt:lpstr>
      <vt:lpstr>Political (dis)order &amp; Economic Development do not contribute to democratization after authoritarian breakdown</vt:lpstr>
      <vt:lpstr>Other types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2162</cp:revision>
  <dcterms:created xsi:type="dcterms:W3CDTF">2026-01-14T12:02:26Z</dcterms:created>
  <dcterms:modified xsi:type="dcterms:W3CDTF">2026-01-21T11:36:32Z</dcterms:modified>
</cp:coreProperties>
</file>