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1"/>
  </p:notesMasterIdLst>
  <p:sldIdLst>
    <p:sldId id="256" r:id="rId2"/>
    <p:sldId id="298" r:id="rId3"/>
    <p:sldId id="299" r:id="rId4"/>
    <p:sldId id="300" r:id="rId5"/>
    <p:sldId id="301" r:id="rId6"/>
    <p:sldId id="303" r:id="rId7"/>
    <p:sldId id="305" r:id="rId8"/>
    <p:sldId id="306" r:id="rId9"/>
    <p:sldId id="304" r:id="rId10"/>
    <p:sldId id="307" r:id="rId11"/>
    <p:sldId id="302" r:id="rId12"/>
    <p:sldId id="308" r:id="rId13"/>
    <p:sldId id="309" r:id="rId14"/>
    <p:sldId id="311" r:id="rId15"/>
    <p:sldId id="312" r:id="rId16"/>
    <p:sldId id="271" r:id="rId17"/>
    <p:sldId id="313" r:id="rId18"/>
    <p:sldId id="314" r:id="rId19"/>
    <p:sldId id="316" r:id="rId20"/>
    <p:sldId id="315" r:id="rId21"/>
    <p:sldId id="317" r:id="rId22"/>
    <p:sldId id="321" r:id="rId23"/>
    <p:sldId id="319" r:id="rId24"/>
    <p:sldId id="318" r:id="rId25"/>
    <p:sldId id="320" r:id="rId26"/>
    <p:sldId id="322" r:id="rId27"/>
    <p:sldId id="323" r:id="rId28"/>
    <p:sldId id="324" r:id="rId29"/>
    <p:sldId id="326" r:id="rId3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67F3D4-06FB-E6ED-E395-2FF422E2E003}" v="1" dt="2026-01-23T12:49:06.435"/>
    <p1510:client id="{98342F1C-D162-6CA1-E395-C464DF654EDC}" v="2911" dt="2026-01-23T12:45:56.7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1-23T10:36:05.82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18838 8916 16383 0 0,'5'0'0'0'0,"7"0"0"0"0,5 5 0 0 0,6 2 0 0 0,3-1 0 0 0,-3 4 0 0 0,0 0 0 0 0,0-2 0 0 0,2 3 0 0 0,1 0 0 0 0,2 2 0 0 0,0-1 0 0 0,0 3 0 0 0,1-2 0 0 0,-1-2 0 0 0,-4 1 0 0 0,-1-1 0 0 0,-1-3 0 0 0,-3 3 0 0 0,0-1 0 0 0,1 2 0 0 0,3 0 0 0 0,-4 3 0 0 0,1-2 0 0 0,2-3 0 0 0,-4 2 0 0 0,1-1 0 0 0,2-3 0 0 0,-3 3 0 0 0,0-1 0 0 0,3 3 0 0 0,2-1 0 0 0,2-3 0 0 0,1 3 0 0 0,2-2 0 0 0,-4 4 0 0 0,-2-2 0 0 0,1-2 0 0 0,-3 1 0 0 0,-1 0 0 0 0,-4 2 0 0 0,1-1 0 0 0,-2 3 0 0 0,1-2 0 0 0,3 2 0 0 0,3 4 0 0 0,3-3 0 0 0,-2 3 0 0 0,-1-4 0 0 0,2-3 0 0 0,-4 1 0 0 0,0-2 0 0 0,2 2 0 0 0,2-1 0 0 0,2-3 0 0 0,-3 3 0 0 0,-1-2 0 0 0,1-2 0 0 0,2 3 0 0 0,2-1 0 0 0,0-3 0 0 0,2-1 0 0 0,-4 2 0 0 0,-2 1 0 0 0,1-3 0 0 0,-4 4 0 0 0,-5 0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1-23T10:36:05.82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23707 10512 16383 0 0,'5'0'0'0'0,"6"5"0"0"0,6 1 0 0 0,11 0 0 0 0,4-1 0 0 0,3-1 0 0 0,-1-2 0 0 0,-1-1 0 0 0,-1 0 0 0 0,-1-1 0 0 0,-1-1 0 0 0,-1 1 0 0 0,0 0 0 0 0,-1 0 0 0 0,1-1 0 0 0,-1 1 0 0 0,0 0 0 0 0,1 0 0 0 0,-1 0 0 0 0,1 0 0 0 0,-1 0 0 0 0,1 0 0 0 0,0 0 0 0 0,-1-5 0 0 0,1-1 0 0 0,-1 0 0 0 0,1 1 0 0 0,0 1 0 0 0,-1 2 0 0 0,-4-4 0 0 0,-2-1 0 0 0,1 1 0 0 0,0 1 0 0 0,2-3 0 0 0,2 0 0 0 0,0 1 0 0 0,1 1 0 0 0,-4-2 0 0 0,-2 0 0 0 0,1 1 0 0 0,-4-3 0 0 0,0 0 0 0 0,-4 2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1-23T10:36:05.83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15266 12171 16383 0 0,'10'0'0'0'0,"8"0"0"0"0,6 5 0 0 0,3 1 0 0 0,7 5 0 0 0,3 1 0 0 0,0-3 0 0 0,-2 3 0 0 0,-1 0 0 0 0,-3-4 0 0 0,0-1 0 0 0,-2-4 0 0 0,0-1 0 0 0,-6 4 0 0 0,-1 0 0 0 0,0 0 0 0 0,1-2 0 0 0,2-1 0 0 0,-3 4 0 0 0,-2 1 0 0 0,2-2 0 0 0,2-1 0 0 0,-4-2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1-23T10:36:05.83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25188 18177 16383 0 0,'0'0'0'0'0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1-23T10:36:07.46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25267 10960 16383 0 0,'6'0'0'0'0,"6"0"0"0"0,8-5 0 0 0,5-8 0 0 0,-1-7 0 0 0,0 1 0 0 0,-3-3 0 0 0,0-3 0 0 0,-4-2 0 0 0,-5-3 0 0 0,-4-1 0 0 0,-3-1 0 0 0,-3 0 0 0 0,-2-1 0 0 0,-1 1 0 0 0,0-1 0 0 0,1 1 0 0 0,-1-1 0 0 0,0 1 0 0 0,-5 0 0 0 0,-1 0 0 0 0,0 0 0 0 0,-4 0 0 0 0,0 0 0 0 0,-4 0 0 0 0,1 0 0 0 0,-3 0 0 0 0,2 0 0 0 0,3-1 0 0 0,-2 7 0 0 0,2 1 0 0 0,-3 0 0 0 0,1-2 0 0 0,-2 5 0 0 0,1-1 0 0 0,-2 0 0 0 0,2-3 0 0 0,-2 3 0 0 0,2 0 0 0 0,-2-1 0 0 0,2-2 0 0 0,-2 3 0 0 0,7 17 0 0 0,6 19 0 0 0,8 20 0 0 0,10 14 0 0 0,2 11 0 0 0,4 0 0 0 0,-2-4 0 0 0,2 0 0 0 0,-3-4 0 0 0,-4-5 0 0 0,-4-5 0 0 0,2 2 0 0 0,-2 5 0 0 0,-1-1 0 0 0,-3-2 0 0 0,4 2 0 0 0,0-1 0 0 0,-2-3 0 0 0,4-3 0 0 0,0-3 0 0 0,-2-2 0 0 0,-3-1 0 0 0,-2-1 0 0 0,-7-11 0 0 0,-3-21 0 0 0,-6-20 0 0 0,-2-18 0 0 0,-2-9 0 0 0,0-6 0 0 0,3 0 0 0 0,4-2 0 0 0,4 3 0 0 0,-3-1 0 0 0,-1 4 0 0 0,2-1 0 0 0,-3 2 0 0 0,0 4 0 0 0,1 5 0 0 0,-3-3 0 0 0,1 1 0 0 0,2 1 0 0 0,2 3 0 0 0,-3 2 0 0 0,1 1 0 0 0,1 1 0 0 0,-3 1 0 0 0,0 0 0 0 0,2 6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1-23T12:48:52.4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14140 12501 16383 0 0,'-4'0'0'0'0,"-12"0"0"0"0,-12 0 0 0 0,-10 0 0 0 0,-18 0 0 0 0,-13 0 0 0 0,-14 4 0 0 0,-6 7 0 0 0,2 6 0 0 0,11 5 0 0 0,5 3 0 0 0,9 7 0 0 0,2 7 0 0 0,6 1 0 0 0,3 14 0 0 0,6 11 0 0 0,5 8 0 0 0,10 6 0 0 0,5-1 0 0 0,7-4 0 0 0,6-6 0 0 0,11-5 0 0 0,4-4 0 0 0,12 12 0 0 0,8 2 0 0 0,5-1 0 0 0,6 1 0 0 0,8-2 0 0 0,5 0 0 0 0,4-2 0 0 0,4-4 0 0 0,0-8 0 0 0,-3-9 0 0 0,-2-8 0 0 0,-4-11 0 0 0,-2-6 0 0 0,3-6 0 0 0,1-7 0 0 0,7-4 0 0 0,4-9 0 0 0,1-8 0 0 0,-1-6 0 0 0,5-6 0 0 0,-1-8 0 0 0,0-4 0 0 0,-7-4 0 0 0,-4-11 0 0 0,-5-10 0 0 0,-7-18 0 0 0,-5-10 0 0 0,-9-9 0 0 0,-3-12 0 0 0,-7 9 0 0 0,-5 7 0 0 0,-5 6 0 0 0,-4 2 0 0 0,-6 3 0 0 0,-7 1 0 0 0,-7 5 0 0 0,-10 1 0 0 0,-4 0 0 0 0,-1 7 0 0 0,-1 7 0 0 0,-3-1 0 0 0,-5 1 0 0 0,-4 1 0 0 0,0 7 0 0 0,4 7 0 0 0,4 12 0 0 0,4 6 0 0 0,4 9 0 0 0,1 7 0 0 0,1 1 0 0 0,1 3 0 0 0,1 2 0 0 0,-1 2 0 0 0,5 2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18D41-00D8-4425-8F14-6485D031C4A9}" type="datetimeFigureOut">
              <a:t>1/23/2026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C8B44-73A2-48E7-8CB5-885DB10689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809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51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287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567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378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  <a:highlight>
                <a:srgbClr val="23252A"/>
              </a:highlight>
              <a:latin typeface="Aptos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947984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830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B1F64-D259-0D54-D02D-EC946BCC1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CC626B-823A-0892-C54D-EB167BB85A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80F775-1CAC-B105-5BE1-B6419BE6B9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D1832-CC1E-9C1F-2D6A-CA4B7C626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06556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3661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402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55424-5D3F-1382-129B-2508722C3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071387-A38A-0876-10A7-875E8B3AC7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1C52CB-FAA3-17E3-F9E6-E814C15C8C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826BDD-64A0-ADC7-A20A-7E75796CFF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0744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11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038189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69608-2C2E-781D-07E9-BB69B5C59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BAF0A7-D575-F805-D463-190C7F10E9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9FB3AF-D907-FE25-D78F-EB4B231696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86AE0-BA12-DBF8-47D0-8E49BE37F7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6748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4FD33-DC17-A04D-078A-DC5DFF3ED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9635AA-561C-5F9C-D4D2-3DD029496D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8E1E57-CC30-46C9-9F69-61DD12153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704F88-2409-9818-02BA-DBC31E1D3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036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D1A39-C3CD-7D67-E751-1623C6829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3A2EC8-E608-1732-C38B-BB7AEAD025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F6646C-5A94-FFC9-E8C7-2DF2930106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BC5EF5-0494-020D-5091-BBEED56257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351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A58DF-8B59-BF38-52BF-3518FA6EA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03C6ED-D4FD-FB63-0891-020FB16BE8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E0CF22-24F3-99AA-95B7-BEE7C76987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A8AD4-EC47-08B1-BE08-2574F3B9E7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14392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78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82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38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796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27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3D346-EE19-DCD7-94B5-F86294D95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B48838-A6F9-03D3-8968-3C505597AC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819640-A0C0-338C-215C-1AB11D8CA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D725CB-C6E5-AD95-EAAA-E253604C58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1848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41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78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57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58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75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613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074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73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139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849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83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385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customXml" Target="../ink/ink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12.png"/><Relationship Id="rId4" Type="http://schemas.openxmlformats.org/officeDocument/2006/relationships/customXml" Target="../ink/ink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oe.int/en/web/electoral-assistance/frequency-of-parliamentary-elections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customXml" Target="../ink/ink2.xm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customXml" Target="../ink/ink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Europe &amp; Democracy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BE" dirty="0">
                <a:latin typeface="Aptos Display"/>
              </a:rPr>
              <a:t>POL1036: Comparative </a:t>
            </a:r>
            <a:r>
              <a:rPr lang="fr-BE" dirty="0" err="1">
                <a:latin typeface="Aptos Display"/>
              </a:rPr>
              <a:t>European</a:t>
            </a:r>
            <a:r>
              <a:rPr lang="fr-BE" dirty="0">
                <a:latin typeface="Aptos Display"/>
              </a:rPr>
              <a:t> </a:t>
            </a:r>
            <a:r>
              <a:rPr lang="fr-BE" dirty="0" err="1">
                <a:latin typeface="Aptos Display"/>
              </a:rPr>
              <a:t>Politics</a:t>
            </a:r>
            <a:r>
              <a:rPr lang="fr-BE" dirty="0"/>
              <a:t> – Lecture 4 - 25/1/2026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417DB-C80E-F060-4C93-670B69635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From the Atlantic to the Don to the Ural Mountains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B51902-DBE5-9020-39BB-61751DD3D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" y="1684482"/>
            <a:ext cx="5838536" cy="517467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8720432-6ED4-C74B-57F8-30AF131346C5}"/>
                  </a:ext>
                </a:extLst>
              </p14:cNvPr>
              <p14:cNvContentPartPr/>
              <p14:nvPr/>
            </p14:nvContentPartPr>
            <p14:xfrm>
              <a:off x="7474041" y="3623819"/>
              <a:ext cx="124351" cy="393998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8720432-6ED4-C74B-57F8-30AF131346C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20132" y="3516234"/>
                <a:ext cx="231810" cy="609527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Day 10 of Christmas Specials Ulaanbaatar to Moscow: Discover Yekaterinburg">
            <a:extLst>
              <a:ext uri="{FF2B5EF4-FFF2-40B4-BE49-F238E27FC236}">
                <a16:creationId xmlns:a16="http://schemas.microsoft.com/office/drawing/2014/main" id="{59500A9E-2345-9FDC-4BCB-73BE58812A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4309" y="2038004"/>
            <a:ext cx="6345381" cy="44676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3804394-C498-DAC6-92C7-3DDC93442D8F}"/>
                  </a:ext>
                </a:extLst>
              </p14:cNvPr>
              <p14:cNvContentPartPr/>
              <p14:nvPr/>
            </p14:nvContentPartPr>
            <p14:xfrm>
              <a:off x="4384550" y="3977627"/>
              <a:ext cx="495926" cy="694661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3804394-C498-DAC6-92C7-3DDC93442D8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366928" y="3959640"/>
                <a:ext cx="531529" cy="73027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54841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717F8-A602-8AD3-AFCE-7CDB35A31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7FBB7-2C25-9154-3136-8890CE58D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Question of Russia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1B45A-6A4D-4FF6-9386-37EAC4659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298"/>
            <a:ext cx="10515600" cy="40338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71500" indent="-571500"/>
            <a:r>
              <a:rPr lang="en-US" sz="4400" dirty="0"/>
              <a:t>"Tidal Europe"</a:t>
            </a:r>
          </a:p>
          <a:p>
            <a:pPr marL="571500" indent="-571500"/>
            <a:r>
              <a:rPr lang="en-US" sz="4400" dirty="0"/>
              <a:t>History shows ambivalence: </a:t>
            </a:r>
          </a:p>
          <a:p>
            <a:pPr marL="1028700" lvl="1">
              <a:buFont typeface="Courier New" panose="020B0604020202020204" pitchFamily="34" charset="0"/>
              <a:buChar char="o"/>
            </a:pPr>
            <a:r>
              <a:rPr lang="en-US" sz="4000" dirty="0"/>
              <a:t>Europe sees Russia as orthodox, autocratic, economically backward but expanding</a:t>
            </a:r>
          </a:p>
          <a:p>
            <a:pPr marL="1028700" lvl="1">
              <a:buFont typeface="Courier New" panose="020B0604020202020204" pitchFamily="34" charset="0"/>
              <a:buChar char="o"/>
            </a:pPr>
            <a:r>
              <a:rPr lang="en-US" sz="4000" dirty="0"/>
              <a:t>Russia has never been quite sure about being a part of Europe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270748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9E185-FDB4-46BD-F4F5-98D327175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18th century: Russia Turns West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B0F24-00D2-5DA6-18C1-7C5904E15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28873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571500" indent="-571500"/>
            <a:r>
              <a:rPr lang="en-US" dirty="0"/>
              <a:t>Peter the Great Europeanized Russia</a:t>
            </a:r>
          </a:p>
          <a:p>
            <a:pPr marL="1028700" lvl="1" indent="-571500">
              <a:buFont typeface="Courier New" panose="020B0604020202020204" pitchFamily="34" charset="0"/>
              <a:buChar char="o"/>
            </a:pPr>
            <a:r>
              <a:rPr lang="en-US" dirty="0"/>
              <a:t>Tsar (1682 – 1721)</a:t>
            </a:r>
          </a:p>
          <a:p>
            <a:pPr marL="1028700" lvl="1" indent="-571500">
              <a:buFont typeface="Courier New" panose="020B0604020202020204" pitchFamily="34" charset="0"/>
              <a:buChar char="o"/>
            </a:pPr>
            <a:r>
              <a:rPr lang="en-US" dirty="0"/>
              <a:t>Emperor (1721-1725)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  <a:p>
            <a:pPr marL="571500" indent="-571500"/>
            <a:r>
              <a:rPr lang="en-US" dirty="0"/>
              <a:t>Catherine the Great declared Russia a European state in 1767</a:t>
            </a:r>
          </a:p>
          <a:p>
            <a:pPr indent="-571500"/>
            <a:r>
              <a:rPr lang="en-US" dirty="0"/>
              <a:t>Europe thought this was pretty chill</a:t>
            </a:r>
          </a:p>
          <a:p>
            <a:pPr indent="-571500"/>
            <a:r>
              <a:rPr lang="en-US" dirty="0"/>
              <a:t>Russian elites were divided</a:t>
            </a:r>
          </a:p>
          <a:p>
            <a:pPr lvl="1" indent="-571500">
              <a:buFont typeface="Courier New" panose="020B0604020202020204" pitchFamily="34" charset="0"/>
              <a:buChar char="o"/>
            </a:pPr>
            <a:r>
              <a:rPr lang="en-US" dirty="0"/>
              <a:t>Slavophiles</a:t>
            </a:r>
          </a:p>
          <a:p>
            <a:pPr lvl="1" indent="-571500">
              <a:buFont typeface="Courier New" panose="020B0604020202020204" pitchFamily="34" charset="0"/>
              <a:buChar char="o"/>
            </a:pPr>
            <a:r>
              <a:rPr lang="en-US" dirty="0"/>
              <a:t>Westernizers</a:t>
            </a:r>
          </a:p>
          <a:p>
            <a:pPr lvl="1" indent="-571500">
              <a:buFont typeface="Courier New" panose="020B0604020202020204" pitchFamily="34" charset="0"/>
              <a:buChar char="o"/>
            </a:pPr>
            <a:r>
              <a:rPr lang="en-US" dirty="0" err="1"/>
              <a:t>Vostochniki</a:t>
            </a:r>
            <a:r>
              <a:rPr lang="en-US" dirty="0"/>
              <a:t> (Orientals)</a:t>
            </a:r>
          </a:p>
          <a:p>
            <a:pPr indent="-571500"/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38CCA2-B3FC-2800-3229-6D608E651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0683" y="1486415"/>
            <a:ext cx="4781219" cy="503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29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D2954-00AB-5B99-F0E8-4DA0B7C28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20th Century: Europe Shrinks and Expands</a:t>
            </a:r>
          </a:p>
        </p:txBody>
      </p:sp>
      <p:pic>
        <p:nvPicPr>
          <p:cNvPr id="4" name="Picture 3" descr="Russian Revolution of 1917 summary | Britannica">
            <a:extLst>
              <a:ext uri="{FF2B5EF4-FFF2-40B4-BE49-F238E27FC236}">
                <a16:creationId xmlns:a16="http://schemas.microsoft.com/office/drawing/2014/main" id="{1EEBE2C0-B424-2735-A88C-B6287B70D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36" y="1679903"/>
            <a:ext cx="5652654" cy="40177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D1609B-FCB2-38C7-4598-8D44BC7C476D}"/>
              </a:ext>
            </a:extLst>
          </p:cNvPr>
          <p:cNvSpPr txBox="1"/>
          <p:nvPr/>
        </p:nvSpPr>
        <p:spPr>
          <a:xfrm>
            <a:off x="623454" y="5911272"/>
            <a:ext cx="528781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/>
              <a:t>Exclusion after Russian Revolution (1917)</a:t>
            </a:r>
          </a:p>
        </p:txBody>
      </p:sp>
      <p:pic>
        <p:nvPicPr>
          <p:cNvPr id="6" name="Picture 5" descr="The fall of the Berlin Wall | Arab News">
            <a:extLst>
              <a:ext uri="{FF2B5EF4-FFF2-40B4-BE49-F238E27FC236}">
                <a16:creationId xmlns:a16="http://schemas.microsoft.com/office/drawing/2014/main" id="{62E7CDF2-43C0-A2C8-B18F-7CE10CA854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6764" y="1682646"/>
            <a:ext cx="5675742" cy="40122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3D471B-C773-3FB9-1B2A-DC4B794DB10F}"/>
              </a:ext>
            </a:extLst>
          </p:cNvPr>
          <p:cNvSpPr txBox="1"/>
          <p:nvPr/>
        </p:nvSpPr>
        <p:spPr>
          <a:xfrm>
            <a:off x="6280726" y="5911272"/>
            <a:ext cx="528781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/>
              <a:t>Return to Europe for CEE after fall of Communism (1989-1991)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19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7FE8A-77FA-CA49-0738-CDBA0E997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Question of the United Kingdom</a:t>
            </a:r>
          </a:p>
        </p:txBody>
      </p:sp>
      <p:pic>
        <p:nvPicPr>
          <p:cNvPr id="4" name="Picture 3" descr="Is The United Kingdom A Part Of Europe? - WorldAtlas">
            <a:extLst>
              <a:ext uri="{FF2B5EF4-FFF2-40B4-BE49-F238E27FC236}">
                <a16:creationId xmlns:a16="http://schemas.microsoft.com/office/drawing/2014/main" id="{2D239B0E-6DB6-5B3D-C773-7C2A1DA5C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9491" y="1231669"/>
            <a:ext cx="6241471" cy="536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4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3735E-AC21-566B-57E5-89DF0326E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Question of the United Kingdom</a:t>
            </a:r>
          </a:p>
        </p:txBody>
      </p:sp>
      <p:pic>
        <p:nvPicPr>
          <p:cNvPr id="3" name="Picture 2" descr="Five years after Brexit, the United Kingdom has left a void within the ...">
            <a:extLst>
              <a:ext uri="{FF2B5EF4-FFF2-40B4-BE49-F238E27FC236}">
                <a16:creationId xmlns:a16="http://schemas.microsoft.com/office/drawing/2014/main" id="{2D5C3641-37A1-C6D6-1B36-00CEAD776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9043" y="1289957"/>
            <a:ext cx="7932057" cy="533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02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s of influence in a multipolar world — Defense Priorities">
            <a:extLst>
              <a:ext uri="{FF2B5EF4-FFF2-40B4-BE49-F238E27FC236}">
                <a16:creationId xmlns:a16="http://schemas.microsoft.com/office/drawing/2014/main" id="{5A7B4B53-40CE-80E7-D7B2-0C003364A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032" y="1011669"/>
            <a:ext cx="9696534" cy="58506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A00B65-BAB1-4533-4215-66704DF07D04}"/>
              </a:ext>
            </a:extLst>
          </p:cNvPr>
          <p:cNvSpPr txBox="1"/>
          <p:nvPr/>
        </p:nvSpPr>
        <p:spPr>
          <a:xfrm>
            <a:off x="1639454" y="1107538"/>
            <a:ext cx="173181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NATO Countries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29BB97-6F90-3386-3475-1463E04E3876}"/>
              </a:ext>
            </a:extLst>
          </p:cNvPr>
          <p:cNvSpPr txBox="1"/>
          <p:nvPr/>
        </p:nvSpPr>
        <p:spPr>
          <a:xfrm>
            <a:off x="1639454" y="1476992"/>
            <a:ext cx="173181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Warsaw Pact Countries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BCE1A5-6588-0788-F5CB-9E93F3A81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5956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Cultural Sub-Divisions</a:t>
            </a:r>
          </a:p>
        </p:txBody>
      </p:sp>
    </p:spTree>
    <p:extLst>
      <p:ext uri="{BB962C8B-B14F-4D97-AF65-F5344CB8AC3E}">
        <p14:creationId xmlns:p14="http://schemas.microsoft.com/office/powerpoint/2010/main" val="67518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09B26-93D3-DD49-1F10-26F0C294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Cultural Sub-Divisions</a:t>
            </a:r>
          </a:p>
        </p:txBody>
      </p:sp>
      <p:pic>
        <p:nvPicPr>
          <p:cNvPr id="3" name="Picture 2" descr="Mitteleuropa - Wikipedia">
            <a:extLst>
              <a:ext uri="{FF2B5EF4-FFF2-40B4-BE49-F238E27FC236}">
                <a16:creationId xmlns:a16="http://schemas.microsoft.com/office/drawing/2014/main" id="{1305F905-44F1-BBD8-E5F4-9B8FEB8B3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218" y="1300550"/>
            <a:ext cx="5121563" cy="534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809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555F5-5F96-4B02-0E57-8CF3C73E2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Heart of Europe?</a:t>
            </a:r>
          </a:p>
        </p:txBody>
      </p:sp>
      <p:pic>
        <p:nvPicPr>
          <p:cNvPr id="3" name="Picture 2" descr="undefined">
            <a:extLst>
              <a:ext uri="{FF2B5EF4-FFF2-40B4-BE49-F238E27FC236}">
                <a16:creationId xmlns:a16="http://schemas.microsoft.com/office/drawing/2014/main" id="{6CE5540C-8DB8-523A-280F-63EB768B7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370" y="1257157"/>
            <a:ext cx="6344803" cy="538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075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E232F-771D-5A7D-BCA9-E25D0C9B4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Heart of Europe?</a:t>
            </a:r>
          </a:p>
        </p:txBody>
      </p:sp>
      <p:pic>
        <p:nvPicPr>
          <p:cNvPr id="3" name="Picture 2" descr="Brussels map europe - Map of europe showing Brussels (Belgium)">
            <a:extLst>
              <a:ext uri="{FF2B5EF4-FFF2-40B4-BE49-F238E27FC236}">
                <a16:creationId xmlns:a16="http://schemas.microsoft.com/office/drawing/2014/main" id="{EFC3C14A-75E3-1E7D-C0B3-3119F8EB1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042" y="1229857"/>
            <a:ext cx="5627912" cy="550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48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70E94-787A-3D4E-BAF9-64B5AA4A7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D5C59-7D4F-4D88-63D8-FBDAEBC9D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2013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4400" b="1" dirty="0"/>
              <a:t>Today: </a:t>
            </a:r>
          </a:p>
          <a:p>
            <a:pPr marL="571500" indent="-571500"/>
            <a:r>
              <a:rPr lang="en-US" sz="4400" dirty="0"/>
              <a:t>The concept of Europe</a:t>
            </a:r>
            <a:endParaRPr lang="en-US" dirty="0"/>
          </a:p>
          <a:p>
            <a:pPr marL="571500" indent="-571500"/>
            <a:r>
              <a:rPr lang="en-US" sz="4400" dirty="0"/>
              <a:t>The concept of Democracy</a:t>
            </a:r>
            <a:endParaRPr lang="en-US" dirty="0"/>
          </a:p>
          <a:p>
            <a:pPr marL="571500" indent="-571500"/>
            <a:endParaRPr lang="en-US" sz="4400" dirty="0"/>
          </a:p>
          <a:p>
            <a:pPr marL="0" indent="0">
              <a:buNone/>
            </a:pPr>
            <a:r>
              <a:rPr lang="en-US" sz="4400" b="1" dirty="0"/>
              <a:t>Thursday: Patterns of Democracy in Europe</a:t>
            </a:r>
          </a:p>
        </p:txBody>
      </p:sp>
    </p:spTree>
    <p:extLst>
      <p:ext uri="{BB962C8B-B14F-4D97-AF65-F5344CB8AC3E}">
        <p14:creationId xmlns:p14="http://schemas.microsoft.com/office/powerpoint/2010/main" val="4246953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4AFEB-32BE-CDE4-6CEE-78653BE41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68B35-C8EF-B5B6-B623-C81064C1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Europe today: Ideas and Institutions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5E5EA-4DD1-B903-2A97-63CAE43C1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298"/>
            <a:ext cx="10515600" cy="40338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71500" indent="-571500"/>
            <a:r>
              <a:rPr lang="en-US" sz="4400" dirty="0"/>
              <a:t>Utopia of unity and harmony</a:t>
            </a:r>
          </a:p>
          <a:p>
            <a:pPr marL="571500" indent="-571500"/>
            <a:r>
              <a:rPr lang="en-US" sz="4400" dirty="0"/>
              <a:t>Aspired by the European Union</a:t>
            </a:r>
          </a:p>
          <a:p>
            <a:pPr marL="1028700" lvl="1">
              <a:buFont typeface="Courier New" panose="020B0604020202020204" pitchFamily="34" charset="0"/>
              <a:buChar char="o"/>
            </a:pPr>
            <a:r>
              <a:rPr lang="en-US" sz="4000" dirty="0"/>
              <a:t>Political Democracy</a:t>
            </a:r>
          </a:p>
          <a:p>
            <a:pPr marL="1028700" lvl="1">
              <a:buFont typeface="Courier New" panose="020B0604020202020204" pitchFamily="34" charset="0"/>
              <a:buChar char="o"/>
            </a:pPr>
            <a:r>
              <a:rPr lang="en-US" sz="4000" dirty="0"/>
              <a:t>Free markets</a:t>
            </a:r>
          </a:p>
          <a:p>
            <a:pPr marL="1028700" lvl="1">
              <a:buFont typeface="Courier New" panose="020B0604020202020204" pitchFamily="34" charset="0"/>
              <a:buChar char="o"/>
            </a:pPr>
            <a:r>
              <a:rPr lang="en-US" sz="4000" dirty="0"/>
              <a:t>Legal framework for international relations and integration</a:t>
            </a:r>
          </a:p>
          <a:p>
            <a:pPr marL="571500" indent="-571500"/>
            <a:r>
              <a:rPr lang="en-US" sz="4400" b="1" dirty="0"/>
              <a:t>Wide variation in workings and prospects of political democracy!</a:t>
            </a:r>
          </a:p>
        </p:txBody>
      </p:sp>
    </p:spTree>
    <p:extLst>
      <p:ext uri="{BB962C8B-B14F-4D97-AF65-F5344CB8AC3E}">
        <p14:creationId xmlns:p14="http://schemas.microsoft.com/office/powerpoint/2010/main" val="276659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F6933-05E1-66D2-488B-106BE1B26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ypes Of Government Chart Explanation Of The Us Government S">
            <a:extLst>
              <a:ext uri="{FF2B5EF4-FFF2-40B4-BE49-F238E27FC236}">
                <a16:creationId xmlns:a16="http://schemas.microsoft.com/office/drawing/2014/main" id="{509AD77A-1739-D003-9AD1-AD7034F8D0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03" y="1822"/>
            <a:ext cx="12182793" cy="686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969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80EF2-B38F-0EA9-9320-359004287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818FC-C4F3-1E4B-A705-F61230B2D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From town halls to representation</a:t>
            </a:r>
          </a:p>
        </p:txBody>
      </p:sp>
      <p:pic>
        <p:nvPicPr>
          <p:cNvPr id="3" name="Picture 2" descr="Communities Divided: Massachusetts, January to March 1775 - Journal of ...">
            <a:extLst>
              <a:ext uri="{FF2B5EF4-FFF2-40B4-BE49-F238E27FC236}">
                <a16:creationId xmlns:a16="http://schemas.microsoft.com/office/drawing/2014/main" id="{99AC3111-6C23-4997-81A3-BEE253FCD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624" y="1284157"/>
            <a:ext cx="2707964" cy="5376471"/>
          </a:xfrm>
          <a:prstGeom prst="rect">
            <a:avLst/>
          </a:prstGeom>
        </p:spPr>
      </p:pic>
      <p:pic>
        <p:nvPicPr>
          <p:cNvPr id="4" name="Picture 3" descr="Congress Painting at PaintingValley.com | Explore collection of ...">
            <a:extLst>
              <a:ext uri="{FF2B5EF4-FFF2-40B4-BE49-F238E27FC236}">
                <a16:creationId xmlns:a16="http://schemas.microsoft.com/office/drawing/2014/main" id="{F587E783-5D5E-6917-9505-E13B475EE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6357" y="1491271"/>
            <a:ext cx="4712008" cy="494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0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D4C90-BC54-962E-23D6-5BD1D3C2C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F60A8-C568-5008-77F0-0320F4466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1000"/>
              </a:spcBef>
            </a:pPr>
            <a:r>
              <a:rPr lang="en-US" dirty="0">
                <a:latin typeface="Aptos"/>
              </a:rPr>
              <a:t>Dates back to Athenian Democracy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A9E69DC-B3FD-F627-035C-5C4FCDF1B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298"/>
            <a:ext cx="10515600" cy="40338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71500" indent="-571500"/>
            <a:r>
              <a:rPr lang="en-US" sz="4000" dirty="0"/>
              <a:t>Assembly (all male citizens)</a:t>
            </a:r>
            <a:endParaRPr lang="en-US" sz="4000"/>
          </a:p>
          <a:p>
            <a:pPr marL="1028700" lvl="1" indent="-571500">
              <a:buFont typeface="Courier New" panose="020B0604020202020204" pitchFamily="34" charset="0"/>
              <a:buChar char="o"/>
            </a:pPr>
            <a:r>
              <a:rPr lang="en-US" sz="3600" dirty="0"/>
              <a:t>Finances, military, signing treaties, …</a:t>
            </a:r>
          </a:p>
          <a:p>
            <a:pPr marL="1028700" lvl="1" indent="-571500">
              <a:buFont typeface="Courier New" panose="020B0604020202020204" pitchFamily="34" charset="0"/>
              <a:buChar char="o"/>
            </a:pPr>
            <a:r>
              <a:rPr lang="en-US" sz="3600" dirty="0"/>
              <a:t>Ostracism</a:t>
            </a:r>
          </a:p>
          <a:p>
            <a:pPr marL="571500" indent="-571500"/>
            <a:r>
              <a:rPr lang="en-US" sz="4000" dirty="0"/>
              <a:t>Council (500 elected citizens)</a:t>
            </a:r>
          </a:p>
          <a:p>
            <a:pPr marL="1028700" lvl="1" indent="-571500">
              <a:buFont typeface="Courier New" panose="020B0604020202020204" pitchFamily="34" charset="0"/>
              <a:buChar char="o"/>
            </a:pPr>
            <a:r>
              <a:rPr lang="en-US" sz="3600" dirty="0"/>
              <a:t>Agenda-setting for assembly</a:t>
            </a:r>
          </a:p>
          <a:p>
            <a:pPr marL="1028700" lvl="1" indent="-571500">
              <a:buFont typeface="Courier New" panose="020B0604020202020204" pitchFamily="34" charset="0"/>
              <a:buChar char="o"/>
            </a:pPr>
            <a:r>
              <a:rPr lang="en-US" sz="3600" dirty="0"/>
              <a:t>Acted by itself in crisis/war</a:t>
            </a:r>
          </a:p>
          <a:p>
            <a:pPr marL="571500" indent="-571500"/>
            <a:r>
              <a:rPr lang="en-US" sz="4000" dirty="0"/>
              <a:t>Executive committee (1 of 10 tribes)</a:t>
            </a:r>
          </a:p>
          <a:p>
            <a:pPr marL="571500" indent="-571500"/>
            <a:r>
              <a:rPr lang="en-US" sz="4000" dirty="0"/>
              <a:t>Law courts with randomly elected magistrates</a:t>
            </a:r>
          </a:p>
        </p:txBody>
      </p:sp>
      <p:pic>
        <p:nvPicPr>
          <p:cNvPr id="5" name="Picture 4" descr="Ostrakon for Pericles">
            <a:extLst>
              <a:ext uri="{FF2B5EF4-FFF2-40B4-BE49-F238E27FC236}">
                <a16:creationId xmlns:a16="http://schemas.microsoft.com/office/drawing/2014/main" id="{17189334-573E-C137-FC3F-B732EE6A8B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919" t="23837" r="22067" b="21512"/>
          <a:stretch>
            <a:fillRect/>
          </a:stretch>
        </p:blipFill>
        <p:spPr>
          <a:xfrm>
            <a:off x="8470224" y="2892554"/>
            <a:ext cx="3291035" cy="208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79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2B8ED-B950-883D-7643-6210B49A8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Direct vs Representative Democracy</a:t>
            </a:r>
          </a:p>
        </p:txBody>
      </p:sp>
      <p:pic>
        <p:nvPicPr>
          <p:cNvPr id="6" name="Picture 5" descr="Direct and representative democracy - Sketchplanations">
            <a:extLst>
              <a:ext uri="{FF2B5EF4-FFF2-40B4-BE49-F238E27FC236}">
                <a16:creationId xmlns:a16="http://schemas.microsoft.com/office/drawing/2014/main" id="{192CC78E-B852-DB55-BE94-DEAFB5C96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515" y="1416555"/>
            <a:ext cx="6140969" cy="513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97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F6940-33F7-880B-B14E-12F9CC09A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3D8A6-7143-6FC0-A209-A208AE72A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1000"/>
              </a:spcBef>
            </a:pPr>
            <a:r>
              <a:rPr lang="en-US" dirty="0">
                <a:latin typeface="Aptos"/>
              </a:rPr>
              <a:t>Purpose: Common Good &amp; General Will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22B0F3D-287F-F9FF-DFC2-016ABD23B1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63179" y="1513330"/>
            <a:ext cx="2445380" cy="43513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CF1430-FCAD-192E-EB36-49A021D9C1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8619" y="4572000"/>
            <a:ext cx="1714500" cy="22860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F8EEA17-F284-5746-1858-5B16D2B2C5AA}"/>
              </a:ext>
            </a:extLst>
          </p:cNvPr>
          <p:cNvSpPr txBox="1">
            <a:spLocks/>
          </p:cNvSpPr>
          <p:nvPr/>
        </p:nvSpPr>
        <p:spPr>
          <a:xfrm>
            <a:off x="3886200" y="1510315"/>
            <a:ext cx="7467600" cy="40588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4000" dirty="0"/>
              <a:t>Against Plato's idea of the guardian</a:t>
            </a:r>
          </a:p>
          <a:p>
            <a:pPr marL="571500" indent="-571500"/>
            <a:r>
              <a:rPr lang="en-US" sz="4000" dirty="0"/>
              <a:t>Good citizens are able to exert their will...</a:t>
            </a:r>
          </a:p>
          <a:p>
            <a:pPr marL="571500" indent="-571500"/>
            <a:r>
              <a:rPr lang="en-US" sz="4000" dirty="0"/>
              <a:t>...and might have differing ideas about the common good</a:t>
            </a:r>
          </a:p>
          <a:p>
            <a:pPr marL="1028700" lvl="1" indent="-571500">
              <a:buFont typeface="Courier New" panose="020B0604020202020204" pitchFamily="34" charset="0"/>
              <a:buChar char="o"/>
            </a:pPr>
            <a:r>
              <a:rPr lang="en-US" sz="3600" dirty="0"/>
              <a:t>Homeless?</a:t>
            </a:r>
          </a:p>
          <a:p>
            <a:pPr marL="1028700" lvl="1" indent="-571500">
              <a:buFont typeface="Courier New" panose="020B0604020202020204" pitchFamily="34" charset="0"/>
              <a:buChar char="o"/>
            </a:pPr>
            <a:r>
              <a:rPr lang="en-US" sz="3600" dirty="0"/>
              <a:t>Women?</a:t>
            </a:r>
            <a:endParaRPr lang="en-US"/>
          </a:p>
          <a:p>
            <a:pPr marL="1028700" lvl="1" indent="-571500">
              <a:buFont typeface="Courier New" panose="020B0604020202020204" pitchFamily="34" charset="0"/>
              <a:buChar char="o"/>
            </a:pPr>
            <a:r>
              <a:rPr lang="en-US" sz="3600" dirty="0"/>
              <a:t>Minorities?</a:t>
            </a:r>
          </a:p>
        </p:txBody>
      </p:sp>
    </p:spTree>
    <p:extLst>
      <p:ext uri="{BB962C8B-B14F-4D97-AF65-F5344CB8AC3E}">
        <p14:creationId xmlns:p14="http://schemas.microsoft.com/office/powerpoint/2010/main" val="43744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961AC-E011-8C78-0A68-849225541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Free, Fair &amp; Frequent Elections</a:t>
            </a:r>
          </a:p>
        </p:txBody>
      </p:sp>
      <p:pic>
        <p:nvPicPr>
          <p:cNvPr id="4" name="Picture 3" descr="Defining Moments: Secret ballot | Australia's Defining Moments Digital ...">
            <a:extLst>
              <a:ext uri="{FF2B5EF4-FFF2-40B4-BE49-F238E27FC236}">
                <a16:creationId xmlns:a16="http://schemas.microsoft.com/office/drawing/2014/main" id="{5D5188F7-F4D0-0674-C688-CEB6694A0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8106" y="1384792"/>
            <a:ext cx="6415788" cy="493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3523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1F444-3176-365D-8861-FF8FEFF1F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17307-196C-E33C-A3DC-1E835BF07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Free, Fair &amp; Frequent Elections</a:t>
            </a:r>
          </a:p>
        </p:txBody>
      </p:sp>
      <p:pic>
        <p:nvPicPr>
          <p:cNvPr id="3" name="Picture 2" descr="Irish Women's Suffrage Movement Poster - c.1910 [638x1022] : r/HistoryPorn">
            <a:extLst>
              <a:ext uri="{FF2B5EF4-FFF2-40B4-BE49-F238E27FC236}">
                <a16:creationId xmlns:a16="http://schemas.microsoft.com/office/drawing/2014/main" id="{EF4FC5DB-A273-96BC-991B-6614D865E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831" y="1496518"/>
            <a:ext cx="3168336" cy="5001716"/>
          </a:xfrm>
          <a:prstGeom prst="rect">
            <a:avLst/>
          </a:prstGeom>
        </p:spPr>
      </p:pic>
      <p:pic>
        <p:nvPicPr>
          <p:cNvPr id="6" name="Picture 5" descr="Irish citizens' assemblies are shaking up the status quo - Fair Vote Canada">
            <a:extLst>
              <a:ext uri="{FF2B5EF4-FFF2-40B4-BE49-F238E27FC236}">
                <a16:creationId xmlns:a16="http://schemas.microsoft.com/office/drawing/2014/main" id="{BE5BCC3A-1755-9AC7-E8BB-D4D65A845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9154" y="1684102"/>
            <a:ext cx="6253396" cy="452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16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0E97E-9D20-1DC2-C4C5-D2A27E659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09201-22A2-BDDE-EA96-D2ECF8C41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Free, Fair &amp; Frequent Elections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7DD56E-75A4-1415-3355-7D2F34CAD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090" y="1311015"/>
            <a:ext cx="7941821" cy="51228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5553A3-F88E-696F-BF4F-788E4C7C08D3}"/>
              </a:ext>
            </a:extLst>
          </p:cNvPr>
          <p:cNvSpPr txBox="1"/>
          <p:nvPr/>
        </p:nvSpPr>
        <p:spPr>
          <a:xfrm>
            <a:off x="1174230" y="6427033"/>
            <a:ext cx="984354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hlinkClick r:id="rId4"/>
              </a:rPr>
              <a:t>https://www.coe.int/en/web/electoral-assistance/frequency-of-parliamentary-elections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697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6881E-ED8A-5768-0537-1ECC09464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5F17F-5CF9-C87D-9DB5-A1652980F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1000"/>
              </a:spcBef>
            </a:pPr>
            <a:r>
              <a:rPr lang="en-US" sz="3600" dirty="0">
                <a:latin typeface="Aptos"/>
              </a:rPr>
              <a:t>Necessary Institutions for Democracy (Dahl, 1998)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F8507EE-5468-DDD8-4D13-0794A6EC7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0412"/>
            <a:ext cx="10515600" cy="38839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71500" indent="-571500"/>
            <a:r>
              <a:rPr lang="en-US" sz="4000" dirty="0"/>
              <a:t>Elected Officials</a:t>
            </a:r>
            <a:endParaRPr lang="en-US" dirty="0"/>
          </a:p>
          <a:p>
            <a:pPr marL="571500" indent="-571500"/>
            <a:r>
              <a:rPr lang="en-US" sz="4000" dirty="0"/>
              <a:t>Free, Fair and Frequent Elections</a:t>
            </a:r>
          </a:p>
          <a:p>
            <a:pPr marL="571500" indent="-571500"/>
            <a:r>
              <a:rPr lang="en-US" sz="4000" dirty="0"/>
              <a:t>Freedom of Expression</a:t>
            </a:r>
          </a:p>
          <a:p>
            <a:pPr marL="571500" indent="-571500"/>
            <a:r>
              <a:rPr lang="en-US" sz="4000" dirty="0"/>
              <a:t>Alternative Sources of Information</a:t>
            </a:r>
          </a:p>
          <a:p>
            <a:pPr marL="571500" indent="-571500"/>
            <a:r>
              <a:rPr lang="en-US" sz="4000" dirty="0"/>
              <a:t>Associational Autonomy</a:t>
            </a:r>
          </a:p>
          <a:p>
            <a:pPr marL="571500" indent="-571500"/>
            <a:r>
              <a:rPr lang="en-US" sz="4000" dirty="0"/>
              <a:t>Inclusive Citizenship</a:t>
            </a:r>
          </a:p>
          <a:p>
            <a:pPr marL="0" indent="0">
              <a:buNone/>
            </a:pPr>
            <a:r>
              <a:rPr lang="en-US" sz="4000" b="1" dirty="0"/>
              <a:t>Criteria to decide if states = democracies!</a:t>
            </a:r>
          </a:p>
        </p:txBody>
      </p:sp>
    </p:spTree>
    <p:extLst>
      <p:ext uri="{BB962C8B-B14F-4D97-AF65-F5344CB8AC3E}">
        <p14:creationId xmlns:p14="http://schemas.microsoft.com/office/powerpoint/2010/main" val="131728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FD9C0-0BCA-CD05-EA8F-5263F38DF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Ancient Greek Worldview</a:t>
            </a:r>
          </a:p>
        </p:txBody>
      </p:sp>
      <p:pic>
        <p:nvPicPr>
          <p:cNvPr id="4" name="Picture 3" descr="Maps, Europe, Asia, Africa, World Map, Ptolemy, Muenster ...">
            <a:extLst>
              <a:ext uri="{FF2B5EF4-FFF2-40B4-BE49-F238E27FC236}">
                <a16:creationId xmlns:a16="http://schemas.microsoft.com/office/drawing/2014/main" id="{EA5FD4E3-352F-0669-C902-B383FB8D8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960" y="1510942"/>
            <a:ext cx="7877627" cy="47523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F6931E-9CBB-D891-FE2E-F58616D1986F}"/>
              </a:ext>
            </a:extLst>
          </p:cNvPr>
          <p:cNvSpPr txBox="1"/>
          <p:nvPr/>
        </p:nvSpPr>
        <p:spPr>
          <a:xfrm>
            <a:off x="2162432" y="6353432"/>
            <a:ext cx="787743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Map of the world according to Ptolemy's </a:t>
            </a:r>
            <a:r>
              <a:rPr lang="en-US" dirty="0" err="1"/>
              <a:t>Geographia</a:t>
            </a:r>
            <a:r>
              <a:rPr lang="en-US" dirty="0"/>
              <a:t> (2nd century CE)</a:t>
            </a:r>
            <a:endParaRPr lang="en-US" i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D4BA03E-B624-D79B-9A2A-9C434C993CC2}"/>
                  </a:ext>
                </a:extLst>
              </p14:cNvPr>
              <p14:cNvContentPartPr/>
              <p14:nvPr/>
            </p14:nvContentPartPr>
            <p14:xfrm>
              <a:off x="4880919" y="2883242"/>
              <a:ext cx="520726" cy="261173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D4BA03E-B624-D79B-9A2A-9C434C993CC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26939" y="2775319"/>
                <a:ext cx="628326" cy="4766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9AC05D3-4AF5-6C94-5F8C-886BCC2EA277}"/>
                  </a:ext>
                </a:extLst>
              </p14:cNvPr>
              <p14:cNvContentPartPr/>
              <p14:nvPr/>
            </p14:nvContentPartPr>
            <p14:xfrm>
              <a:off x="6775621" y="3463625"/>
              <a:ext cx="404546" cy="48202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9AC05D3-4AF5-6C94-5F8C-886BCC2EA27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722041" y="3356866"/>
                <a:ext cx="512065" cy="2620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19BC6C4-182E-A6E6-3B6F-25C7C631A578}"/>
                  </a:ext>
                </a:extLst>
              </p14:cNvPr>
              <p14:cNvContentPartPr/>
              <p14:nvPr/>
            </p14:nvContentPartPr>
            <p14:xfrm>
              <a:off x="3490783" y="4149810"/>
              <a:ext cx="215637" cy="50889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19BC6C4-182E-A6E6-3B6F-25C7C631A57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36874" y="4042656"/>
                <a:ext cx="323096" cy="2655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2EA1F6BA-86C0-8EA2-1162-92E71196D76A}"/>
                  </a:ext>
                </a:extLst>
              </p14:cNvPr>
              <p14:cNvContentPartPr/>
              <p14:nvPr/>
            </p14:nvContentPartPr>
            <p14:xfrm>
              <a:off x="7352269" y="6487296"/>
              <a:ext cx="10297" cy="10297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2EA1F6BA-86C0-8EA2-1162-92E71196D76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807719" y="3408493"/>
                <a:ext cx="3089100" cy="6178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7872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808F4-9146-8C55-F2FC-E0A24938B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B564E-9EFB-8A93-8C17-A6A14363D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489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Origin?</a:t>
            </a:r>
          </a:p>
        </p:txBody>
      </p:sp>
      <p:pic>
        <p:nvPicPr>
          <p:cNvPr id="5" name="Picture 4" descr="undefined">
            <a:extLst>
              <a:ext uri="{FF2B5EF4-FFF2-40B4-BE49-F238E27FC236}">
                <a16:creationId xmlns:a16="http://schemas.microsoft.com/office/drawing/2014/main" id="{BC0E6712-407D-7DAA-56B5-97D99A08F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716" y="1316181"/>
            <a:ext cx="6448568" cy="50569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C9D79C-1446-45E3-C8DA-DB2D4B840BA1}"/>
              </a:ext>
            </a:extLst>
          </p:cNvPr>
          <p:cNvSpPr txBox="1"/>
          <p:nvPr/>
        </p:nvSpPr>
        <p:spPr>
          <a:xfrm>
            <a:off x="2162432" y="6353432"/>
            <a:ext cx="787743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Rembrandt's </a:t>
            </a:r>
            <a:r>
              <a:rPr lang="en-US" i="1" dirty="0"/>
              <a:t>The Abduction of Europa </a:t>
            </a:r>
            <a:r>
              <a:rPr lang="en-US" dirty="0"/>
              <a:t>(1632)</a:t>
            </a:r>
          </a:p>
        </p:txBody>
      </p:sp>
    </p:spTree>
    <p:extLst>
      <p:ext uri="{BB962C8B-B14F-4D97-AF65-F5344CB8AC3E}">
        <p14:creationId xmlns:p14="http://schemas.microsoft.com/office/powerpoint/2010/main" val="3131340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Europa - Mosaic Blues">
            <a:extLst>
              <a:ext uri="{FF2B5EF4-FFF2-40B4-BE49-F238E27FC236}">
                <a16:creationId xmlns:a16="http://schemas.microsoft.com/office/drawing/2014/main" id="{9B78CF78-94F2-9F94-2E69-567B31D2BF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r="-233" b="21277"/>
          <a:stretch>
            <a:fillRect/>
          </a:stretch>
        </p:blipFill>
        <p:spPr>
          <a:xfrm>
            <a:off x="1285794" y="1347641"/>
            <a:ext cx="9608877" cy="493862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0FFB50F-C60C-EDEC-D9C9-0933CC37F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489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Origin?</a:t>
            </a:r>
          </a:p>
        </p:txBody>
      </p:sp>
    </p:spTree>
    <p:extLst>
      <p:ext uri="{BB962C8B-B14F-4D97-AF65-F5344CB8AC3E}">
        <p14:creationId xmlns:p14="http://schemas.microsoft.com/office/powerpoint/2010/main" val="3479874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2980E-74FE-5D6F-E0C1-84CB5F488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4th – 17th century: Christendom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23BFD4-8A17-181E-9A48-8072ACC672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45285" y="1236807"/>
            <a:ext cx="8089883" cy="544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477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3D011-9F00-3D3D-56A2-8F4C8E59E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Europe before Wars of Religion (ca. 1500)</a:t>
            </a:r>
          </a:p>
        </p:txBody>
      </p:sp>
      <p:pic>
        <p:nvPicPr>
          <p:cNvPr id="3" name="Picture 2" descr="Protestant Vs Catholic Map">
            <a:extLst>
              <a:ext uri="{FF2B5EF4-FFF2-40B4-BE49-F238E27FC236}">
                <a16:creationId xmlns:a16="http://schemas.microsoft.com/office/drawing/2014/main" id="{D4F9270C-7933-D1AF-F171-F5D80B60D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854" y="1712607"/>
            <a:ext cx="6576291" cy="472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7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CC856-99D2-B428-1FCF-724E6E345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Europe after Treaty of Westphalia (1648)</a:t>
            </a:r>
          </a:p>
        </p:txBody>
      </p:sp>
      <p:pic>
        <p:nvPicPr>
          <p:cNvPr id="3" name="Picture 2" descr="What Was The Treaty Of Westphalia at Victoria Riley blog">
            <a:extLst>
              <a:ext uri="{FF2B5EF4-FFF2-40B4-BE49-F238E27FC236}">
                <a16:creationId xmlns:a16="http://schemas.microsoft.com/office/drawing/2014/main" id="{BA4B8AE4-30A3-54FA-8C81-67417A866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185" y="1715297"/>
            <a:ext cx="6353627" cy="478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072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B5B3A-804E-11A4-6461-B2F6C8D87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Birth of European Identity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1906C-801C-7240-BB2A-B08E2AE12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en-US" i="1" dirty="0">
                <a:ea typeface="+mn-lt"/>
                <a:cs typeface="+mn-lt"/>
              </a:rPr>
              <a:t>...a kind of great republic divided into several </a:t>
            </a:r>
            <a:r>
              <a:rPr lang="en-US" b="1" i="1" dirty="0">
                <a:ea typeface="+mn-lt"/>
                <a:cs typeface="+mn-lt"/>
              </a:rPr>
              <a:t>states</a:t>
            </a:r>
            <a:r>
              <a:rPr lang="en-US" i="1" dirty="0">
                <a:ea typeface="+mn-lt"/>
                <a:cs typeface="+mn-lt"/>
              </a:rPr>
              <a:t>, some </a:t>
            </a:r>
            <a:r>
              <a:rPr lang="en-US" b="1" i="1" dirty="0">
                <a:ea typeface="+mn-lt"/>
                <a:cs typeface="+mn-lt"/>
              </a:rPr>
              <a:t>monarchical</a:t>
            </a:r>
            <a:r>
              <a:rPr lang="en-US" i="1" dirty="0">
                <a:ea typeface="+mn-lt"/>
                <a:cs typeface="+mn-lt"/>
              </a:rPr>
              <a:t>, the others mixed… but all corresponding with one another. They all have the same religious foundation, even if divided into several confessions. They all have the </a:t>
            </a:r>
            <a:r>
              <a:rPr lang="en-US" b="1" i="1" dirty="0">
                <a:ea typeface="+mn-lt"/>
                <a:cs typeface="+mn-lt"/>
              </a:rPr>
              <a:t>same principle of public law and politics</a:t>
            </a:r>
            <a:r>
              <a:rPr lang="en-US" i="1" dirty="0">
                <a:ea typeface="+mn-lt"/>
                <a:cs typeface="+mn-lt"/>
              </a:rPr>
              <a:t>, unknown in other parts of the world.</a:t>
            </a:r>
            <a:endParaRPr lang="en-US" i="1" dirty="0"/>
          </a:p>
          <a:p>
            <a:pPr>
              <a:buNone/>
            </a:pPr>
            <a:endParaRPr lang="en-US" dirty="0">
              <a:ea typeface="+mn-lt"/>
              <a:cs typeface="+mn-lt"/>
            </a:endParaRPr>
          </a:p>
          <a:p>
            <a:pPr>
              <a:buNone/>
            </a:pPr>
            <a:r>
              <a:rPr lang="en-US" dirty="0">
                <a:ea typeface="+mn-lt"/>
                <a:cs typeface="+mn-lt"/>
              </a:rPr>
              <a:t>Voltaire, Le Siècle de Louis XIV, quoted by Denys Hay, Europe: The</a:t>
            </a:r>
            <a:endParaRPr lang="en-US" dirty="0"/>
          </a:p>
          <a:p>
            <a:pPr marL="0" indent="0">
              <a:buNone/>
            </a:pPr>
            <a:r>
              <a:rPr lang="en-US" dirty="0">
                <a:ea typeface="+mn-lt"/>
                <a:cs typeface="+mn-lt"/>
              </a:rPr>
              <a:t>Emergence of an Idea (Edinburgh, 1957), 123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716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29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Europe &amp; Democracy</vt:lpstr>
      <vt:lpstr>Schedule</vt:lpstr>
      <vt:lpstr>Ancient Greek Worldview</vt:lpstr>
      <vt:lpstr>Origin?</vt:lpstr>
      <vt:lpstr>Origin?</vt:lpstr>
      <vt:lpstr>4th – 17th century: Christendom</vt:lpstr>
      <vt:lpstr>Europe before Wars of Religion (ca. 1500)</vt:lpstr>
      <vt:lpstr>Europe after Treaty of Westphalia (1648)</vt:lpstr>
      <vt:lpstr>Birth of European Identity</vt:lpstr>
      <vt:lpstr>From the Atlantic to the Don to the Ural Mountains</vt:lpstr>
      <vt:lpstr>The Question of Russia</vt:lpstr>
      <vt:lpstr>18th century: Russia Turns West</vt:lpstr>
      <vt:lpstr>20th Century: Europe Shrinks and Expands</vt:lpstr>
      <vt:lpstr>The Question of the United Kingdom</vt:lpstr>
      <vt:lpstr>The Question of the United Kingdom</vt:lpstr>
      <vt:lpstr>Cultural Sub-Divisions</vt:lpstr>
      <vt:lpstr>Cultural Sub-Divisions</vt:lpstr>
      <vt:lpstr>The Heart of Europe?</vt:lpstr>
      <vt:lpstr>The Heart of Europe?</vt:lpstr>
      <vt:lpstr>Europe today: Ideas and Institutions</vt:lpstr>
      <vt:lpstr>PowerPoint Presentation</vt:lpstr>
      <vt:lpstr>From town halls to representation</vt:lpstr>
      <vt:lpstr>Dates back to Athenian Democracy</vt:lpstr>
      <vt:lpstr>Direct vs Representative Democracy</vt:lpstr>
      <vt:lpstr>Purpose: Common Good &amp; General Will</vt:lpstr>
      <vt:lpstr>Free, Fair &amp; Frequent Elections</vt:lpstr>
      <vt:lpstr>Free, Fair &amp; Frequent Elections</vt:lpstr>
      <vt:lpstr>Free, Fair &amp; Frequent Elections</vt:lpstr>
      <vt:lpstr>Necessary Institutions for Democracy (Dahl, 1998)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864</cp:revision>
  <dcterms:created xsi:type="dcterms:W3CDTF">2026-01-23T07:04:08Z</dcterms:created>
  <dcterms:modified xsi:type="dcterms:W3CDTF">2026-01-23T12:50:51Z</dcterms:modified>
</cp:coreProperties>
</file>