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75" r:id="rId3"/>
    <p:sldId id="319" r:id="rId4"/>
    <p:sldId id="287" r:id="rId5"/>
    <p:sldId id="320" r:id="rId6"/>
    <p:sldId id="288" r:id="rId7"/>
    <p:sldId id="289" r:id="rId8"/>
    <p:sldId id="290" r:id="rId9"/>
    <p:sldId id="322" r:id="rId10"/>
    <p:sldId id="321" r:id="rId11"/>
    <p:sldId id="299" r:id="rId12"/>
    <p:sldId id="324" r:id="rId13"/>
    <p:sldId id="304" r:id="rId14"/>
    <p:sldId id="323" r:id="rId15"/>
    <p:sldId id="294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47267C-7E74-47DA-AD2C-6F77AD1E1EE9}" v="855" dt="2026-03-17T10:10:20.373"/>
    <p1510:client id="{665A5E9A-813A-C259-A5B6-FAFF6D87187B}" v="1501" dt="2026-03-16T16:56:09.708"/>
    <p1510:client id="{E310DF68-8AC7-184F-AC50-1C2DE8379DC7}" v="492" dt="2026-03-16T17:53:03.995"/>
    <p1510:client id="{E99E31C3-C93A-58DF-AFAB-B672E11D2FF8}" v="76" dt="2026-03-16T09:04:16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226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CB6B5-9718-FBEE-F3A7-09E49957A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F0EAA-A5C5-1103-645A-EDF1ACA938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96BF4-DA8E-8F83-289A-73508BAA33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52CF7-E9C8-5C71-E0C3-BB800E6C9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1681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7729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8055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b="1" u="sng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4620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4154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7450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4076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BE" sz="1800" dirty="0"/>
          </a:p>
          <a:p>
            <a:pPr algn="l"/>
            <a:endParaRPr lang="nl-BE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8994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630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D3CB-DCB4-974B-3D5F-C9BF5D949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4602FD2-B4CA-285A-8DB4-8E2BE4742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B23D09F-5A3C-932C-1C6B-36D7984B5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DC5EAE-674E-6A52-8196-9D0DC3BD0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64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7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bc.com/news/world-europe-33492387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78372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de-DE" dirty="0"/>
              <a:t>Democratic Competition IV:     </a:t>
            </a:r>
            <a:r>
              <a:rPr lang="de-DE"/>
              <a:t>Referendums &amp; Party Competition </a:t>
            </a:r>
            <a:endParaRPr lang="de-D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26339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err="1">
                <a:latin typeface="Aptos Display"/>
              </a:rPr>
              <a:t>Politics</a:t>
            </a:r>
            <a:r>
              <a:rPr lang="fr-BE"/>
              <a:t> – Lecture 14</a:t>
            </a:r>
            <a:endParaRPr lang="de-DE" dirty="0"/>
          </a:p>
          <a:p>
            <a:r>
              <a:rPr lang="fr-BE"/>
              <a:t>23/03/2026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1FE59-F1F9-DA4B-F015-1085A8D7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Gherghina (2019): How do parties use referendums?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AAB7FE-5F7C-6DE1-5316-B596F0EF4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78" y="2029637"/>
            <a:ext cx="11768645" cy="403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48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A2AB58-CB4C-4C20-AD33-F1BA5E8DF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08" y="1489440"/>
            <a:ext cx="5509680" cy="4816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/>
              <a:t>Greek government-debt crisis</a:t>
            </a:r>
            <a:endParaRPr lang="nl-BE" dirty="0"/>
          </a:p>
          <a:p>
            <a:r>
              <a:rPr lang="nl-BE"/>
              <a:t>EU &amp; IMF financial bailout conditions, negatively received by Tsipras Government</a:t>
            </a:r>
            <a:endParaRPr lang="nl-BE" dirty="0"/>
          </a:p>
          <a:p>
            <a:r>
              <a:rPr lang="nl-BE"/>
              <a:t>Referendum called by Tsipras government in order to</a:t>
            </a:r>
            <a:r>
              <a:rPr lang="nl-BE" b="1"/>
              <a:t> legitimize </a:t>
            </a:r>
            <a:r>
              <a:rPr lang="nl-BE"/>
              <a:t>its position in negotiations with the EU</a:t>
            </a:r>
          </a:p>
          <a:p>
            <a:r>
              <a:rPr lang="nl-BE"/>
              <a:t>Success (61% no-votes), but Tsipras ended up agreeeing to even harsher conditions</a:t>
            </a:r>
            <a:endParaRPr lang="nl-BE" dirty="0"/>
          </a:p>
          <a:p>
            <a:endParaRPr lang="nl-B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D4854F-AAF0-452A-98EA-8CAB05A59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/>
              <a:t>Example: 2015 Greek Bailout Referendum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667949-CC94-1F94-E9E7-B7EAFED25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011" y="1489045"/>
            <a:ext cx="5781675" cy="4886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29429B-58F2-017C-2914-DFE4DF0C3BD9}"/>
              </a:ext>
            </a:extLst>
          </p:cNvPr>
          <p:cNvSpPr txBox="1"/>
          <p:nvPr/>
        </p:nvSpPr>
        <p:spPr>
          <a:xfrm>
            <a:off x="6354792" y="6361981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4"/>
              </a:rPr>
              <a:t>https://www.bbc.com/news/world-europe-33492387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0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48003-D08B-98E9-83FC-40265ED22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D218C7-AB40-F1AC-A1F1-BB44A2811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08" y="1602929"/>
            <a:ext cx="11038233" cy="47601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/>
              <a:t>EU migrant crisis &amp; relocation plans</a:t>
            </a:r>
          </a:p>
          <a:p>
            <a:r>
              <a:rPr lang="nl-BE"/>
              <a:t>Referendum called by Orban government to </a:t>
            </a:r>
            <a:r>
              <a:rPr lang="nl-BE" b="1"/>
              <a:t>mobilize people against opponents</a:t>
            </a:r>
          </a:p>
          <a:p>
            <a:r>
              <a:rPr lang="nl-BE"/>
              <a:t>Framed as </a:t>
            </a:r>
            <a:r>
              <a:rPr lang="nl-BE">
                <a:ea typeface="+mn-lt"/>
                <a:cs typeface="+mn-lt"/>
              </a:rPr>
              <a:t>as defending "the people" from EU-imposed migrant quotas</a:t>
            </a:r>
          </a:p>
          <a:p>
            <a:r>
              <a:rPr lang="nl-BE">
                <a:ea typeface="+mn-lt"/>
                <a:cs typeface="+mn-lt"/>
              </a:rPr>
              <a:t>Opposition campaigned for a boycot to make vote invalid</a:t>
            </a:r>
            <a:endParaRPr lang="nl-BE" dirty="0">
              <a:ea typeface="+mn-lt"/>
              <a:cs typeface="+mn-lt"/>
            </a:endParaRPr>
          </a:p>
          <a:p>
            <a:r>
              <a:rPr lang="nl-BE"/>
              <a:t>98% voted no, but turnout &lt;50% and thus invalid</a:t>
            </a:r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C82AC5-B1E2-365E-D905-04C2F259F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dirty="0"/>
              <a:t>Example: 2016 Hungarian Migrant </a:t>
            </a:r>
            <a:r>
              <a:rPr lang="nl-BE"/>
              <a:t>Quota Referendum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1AD4F8-BE2E-64BE-E36F-0E5DAA807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157" y="4816609"/>
            <a:ext cx="8723685" cy="203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02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079DE1-96D0-48B2-9F1B-B4A3E39E5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623033-404D-4C0E-BD34-64C2A77B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Faculty, department, unit 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D6DA6-DFAF-4728-AF25-F0F89FD1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13</a:t>
            </a:fld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FFDFE4-5B94-46EE-B7AB-0C3A276B3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A29CEA1-A530-4F82-BB4E-F0C83179C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7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396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3ABD1-A4B6-0323-25F6-44B9ED17D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Brexit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347F6-5C06-3329-2EE1-DA46AB7CA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/>
              <a:t>Legitimacy</a:t>
            </a:r>
            <a:r>
              <a:rPr lang="en-US"/>
              <a:t>: strengthen position in EU negotiations</a:t>
            </a:r>
          </a:p>
          <a:p>
            <a:r>
              <a:rPr lang="en-US" b="1"/>
              <a:t>Electoral gains: </a:t>
            </a:r>
            <a:r>
              <a:rPr lang="en-US"/>
              <a:t>weaken position of UKIP in 2015 general elections</a:t>
            </a:r>
            <a:endParaRPr lang="en-US" dirty="0"/>
          </a:p>
          <a:p>
            <a:r>
              <a:rPr lang="en-US" b="1"/>
              <a:t>Party Organization</a:t>
            </a:r>
            <a:r>
              <a:rPr lang="en-US"/>
              <a:t>: mitigate intra-party dissonance over EU membership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4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BFD6378-60D3-4B66-B890-4F31D9091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2732"/>
            <a:ext cx="10515600" cy="504848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nl-BE" b="1" u="sng"/>
              <a:t>Theory</a:t>
            </a:r>
            <a:endParaRPr lang="nl-BE" b="1" u="sng" dirty="0"/>
          </a:p>
          <a:p>
            <a:r>
              <a:rPr lang="nl-BE"/>
              <a:t>Referendums: poster boy for (direct) democracy</a:t>
            </a:r>
          </a:p>
          <a:p>
            <a:r>
              <a:rPr lang="nl-BE"/>
              <a:t>Citizens get more control over political decision-making (at the expense of political actors)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b="1" u="sng"/>
              <a:t>Practice</a:t>
            </a:r>
          </a:p>
          <a:p>
            <a:r>
              <a:rPr lang="nl-BE"/>
              <a:t>Referendums strengthen political actors -&gt; party competition</a:t>
            </a:r>
          </a:p>
          <a:p>
            <a:r>
              <a:rPr lang="nl-BE"/>
              <a:t>Use of referendums coincides with strategic decisions (</a:t>
            </a:r>
            <a:r>
              <a:rPr lang="nl-BE" i="1"/>
              <a:t>political</a:t>
            </a:r>
            <a:r>
              <a:rPr lang="nl-BE" i="1" dirty="0"/>
              <a:t> calculus</a:t>
            </a:r>
            <a:r>
              <a:rPr lang="nl-BE" dirty="0"/>
              <a:t>)</a:t>
            </a:r>
          </a:p>
          <a:p>
            <a:endParaRPr lang="nl-BE" dirty="0"/>
          </a:p>
          <a:p>
            <a:pPr marL="0" indent="0">
              <a:buNone/>
            </a:pPr>
            <a:r>
              <a:rPr lang="nl-BE" b="1" u="sng"/>
              <a:t>Conclusion</a:t>
            </a:r>
          </a:p>
          <a:p>
            <a:pPr marL="0" indent="0" algn="ctr">
              <a:buNone/>
            </a:pPr>
            <a:r>
              <a:rPr lang="nl-BE" dirty="0"/>
              <a:t>No </a:t>
            </a:r>
            <a:r>
              <a:rPr lang="nl-BE" i="1" dirty="0"/>
              <a:t>direct </a:t>
            </a:r>
            <a:r>
              <a:rPr lang="nl-BE" i="1" err="1"/>
              <a:t>democratic</a:t>
            </a:r>
            <a:r>
              <a:rPr lang="nl-BE" i="1" dirty="0"/>
              <a:t> shift</a:t>
            </a:r>
            <a:r>
              <a:rPr lang="nl-BE" dirty="0"/>
              <a:t>, but </a:t>
            </a:r>
            <a:r>
              <a:rPr lang="nl-BE" i="1" dirty="0"/>
              <a:t>Political agency </a:t>
            </a:r>
            <a:r>
              <a:rPr lang="nl-BE" dirty="0"/>
              <a:t>main factor to understand </a:t>
            </a:r>
            <a:r>
              <a:rPr lang="nl-BE"/>
              <a:t>referendums in democratic competition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774856-E9BC-4DC2-9015-3FA5CDC5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15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997CD80-8904-4F2E-B7E1-ADBD993D2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Conclusion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3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7763A4-3E30-4EB5-9B48-729D6C64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703" y="1812399"/>
            <a:ext cx="5421575" cy="383765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nl-BE"/>
              <a:t>Citizens</a:t>
            </a:r>
            <a:endParaRPr lang="en-US"/>
          </a:p>
          <a:p>
            <a:pPr marL="0" indent="0" algn="ctr">
              <a:buNone/>
            </a:pPr>
            <a:endParaRPr lang="nl-BE" dirty="0"/>
          </a:p>
          <a:p>
            <a:pPr marL="0" indent="0" algn="ctr">
              <a:buNone/>
            </a:pPr>
            <a:endParaRPr lang="nl-BE" dirty="0"/>
          </a:p>
          <a:p>
            <a:pPr marL="0" indent="0" algn="ctr">
              <a:buNone/>
            </a:pPr>
            <a:endParaRPr lang="nl-BE" dirty="0"/>
          </a:p>
          <a:p>
            <a:pPr marL="0" indent="0" algn="ctr">
              <a:buNone/>
            </a:pPr>
            <a:r>
              <a:rPr lang="nl-BE"/>
              <a:t>Representatives</a:t>
            </a:r>
          </a:p>
          <a:p>
            <a:pPr marL="0" indent="0" algn="ctr">
              <a:buNone/>
            </a:pPr>
            <a:endParaRPr lang="nl-BE" dirty="0"/>
          </a:p>
          <a:p>
            <a:pPr marL="0" indent="0" algn="ctr">
              <a:buNone/>
            </a:pPr>
            <a:endParaRPr lang="nl-BE" dirty="0"/>
          </a:p>
          <a:p>
            <a:pPr marL="0" indent="0" algn="ctr">
              <a:buNone/>
            </a:pPr>
            <a:r>
              <a:rPr lang="nl-BE"/>
              <a:t>Decision</a:t>
            </a:r>
          </a:p>
          <a:p>
            <a:pPr marL="0" indent="0">
              <a:buNone/>
            </a:pPr>
            <a:endParaRPr lang="nl-BE" dirty="0"/>
          </a:p>
          <a:p>
            <a:pPr marL="0" indent="0" algn="ctr">
              <a:buNone/>
            </a:pPr>
            <a:r>
              <a:rPr lang="nl-BE" b="1"/>
              <a:t>=/= parlementary!</a:t>
            </a:r>
          </a:p>
          <a:p>
            <a:endParaRPr lang="nl-BE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E0E870DE-EF52-4066-8C23-DE5D52509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 Indirect/Representative Democracy</a:t>
            </a:r>
            <a:endParaRPr lang="nl-BE" dirty="0"/>
          </a:p>
        </p:txBody>
      </p:sp>
      <p:sp>
        <p:nvSpPr>
          <p:cNvPr id="9" name="Pijl: omlaag 8">
            <a:extLst>
              <a:ext uri="{FF2B5EF4-FFF2-40B4-BE49-F238E27FC236}">
                <a16:creationId xmlns:a16="http://schemas.microsoft.com/office/drawing/2014/main" id="{10FD1716-72A9-4D76-9299-D6F4A9CDAAE1}"/>
              </a:ext>
            </a:extLst>
          </p:cNvPr>
          <p:cNvSpPr/>
          <p:nvPr/>
        </p:nvSpPr>
        <p:spPr>
          <a:xfrm>
            <a:off x="3017505" y="2196000"/>
            <a:ext cx="564444" cy="8805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5C0C35CC-F902-46FA-A28A-6FB816DD868C}"/>
              </a:ext>
            </a:extLst>
          </p:cNvPr>
          <p:cNvSpPr/>
          <p:nvPr/>
        </p:nvSpPr>
        <p:spPr>
          <a:xfrm>
            <a:off x="3017505" y="3601169"/>
            <a:ext cx="564444" cy="8805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88ECE730-9ADC-449D-AE0E-817DAC555951}"/>
              </a:ext>
            </a:extLst>
          </p:cNvPr>
          <p:cNvSpPr/>
          <p:nvPr/>
        </p:nvSpPr>
        <p:spPr>
          <a:xfrm>
            <a:off x="1862043" y="3184037"/>
            <a:ext cx="2871460" cy="412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BE" sz="1600"/>
              <a:t>Complex System</a:t>
            </a:r>
            <a:endParaRPr lang="en-US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CE7AC2C7-3D4A-472C-9C02-3E9D737D0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7" name="Bijschrift: lijn 16">
            <a:extLst>
              <a:ext uri="{FF2B5EF4-FFF2-40B4-BE49-F238E27FC236}">
                <a16:creationId xmlns:a16="http://schemas.microsoft.com/office/drawing/2014/main" id="{7A1935F8-F740-4361-810B-EA51613B2C14}"/>
              </a:ext>
            </a:extLst>
          </p:cNvPr>
          <p:cNvSpPr/>
          <p:nvPr/>
        </p:nvSpPr>
        <p:spPr>
          <a:xfrm>
            <a:off x="5841658" y="1599675"/>
            <a:ext cx="5983111" cy="3585983"/>
          </a:xfrm>
          <a:prstGeom prst="borderCallout1">
            <a:avLst>
              <a:gd name="adj1" fmla="val 46501"/>
              <a:gd name="adj2" fmla="val -38"/>
              <a:gd name="adj3" fmla="val 46087"/>
              <a:gd name="adj4" fmla="val -18411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endParaRPr lang="nl-BE" dirty="0"/>
          </a:p>
          <a:p>
            <a:pPr algn="ctr"/>
            <a:r>
              <a:rPr lang="en-US" sz="1200" b="0" dirty="0">
                <a:effectLst/>
                <a:latin typeface="Roboto" panose="02000000000000000000" pitchFamily="2" charset="0"/>
              </a:rPr>
              <a:t>Easton (1953)</a:t>
            </a:r>
          </a:p>
          <a:p>
            <a:br>
              <a:rPr lang="en-US" dirty="0">
                <a:effectLst/>
              </a:rPr>
            </a:br>
            <a:endParaRPr lang="nl-BE" dirty="0"/>
          </a:p>
        </p:txBody>
      </p:sp>
      <p:pic>
        <p:nvPicPr>
          <p:cNvPr id="6148" name="Picture 4" descr="David Easton's Model of a Political System | Download Scientific Diagram">
            <a:extLst>
              <a:ext uri="{FF2B5EF4-FFF2-40B4-BE49-F238E27FC236}">
                <a16:creationId xmlns:a16="http://schemas.microsoft.com/office/drawing/2014/main" id="{819A8C07-2FC9-46F2-B128-0CADEEBF9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89" y="1744120"/>
            <a:ext cx="5583430" cy="273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European Citizens' Initiative in Greece: putting citizens first | European  Citizens´ Initiative Forum">
            <a:extLst>
              <a:ext uri="{FF2B5EF4-FFF2-40B4-BE49-F238E27FC236}">
                <a16:creationId xmlns:a16="http://schemas.microsoft.com/office/drawing/2014/main" id="{748FF405-FA3C-4A10-A272-0A788B6B9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457" y="3806451"/>
            <a:ext cx="4065543" cy="152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A8874D-647B-4459-BD60-EF65D5CC7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Faculty, department, unit ...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8F854EE-D432-4387-B82C-C3B204DB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40" y="243205"/>
            <a:ext cx="10515600" cy="1325563"/>
          </a:xfrm>
        </p:spPr>
        <p:txBody>
          <a:bodyPr/>
          <a:lstStyle/>
          <a:p>
            <a:pPr algn="ctr"/>
            <a:r>
              <a:rPr lang="nl-BE"/>
              <a:t>Versus Direct Democracy</a:t>
            </a:r>
            <a:endParaRPr lang="en-US"/>
          </a:p>
        </p:txBody>
      </p:sp>
      <p:sp>
        <p:nvSpPr>
          <p:cNvPr id="8" name="Pijl: omlaag 7">
            <a:extLst>
              <a:ext uri="{FF2B5EF4-FFF2-40B4-BE49-F238E27FC236}">
                <a16:creationId xmlns:a16="http://schemas.microsoft.com/office/drawing/2014/main" id="{3F332F49-35AF-4914-A2B7-8ADBD6EB0A6B}"/>
              </a:ext>
            </a:extLst>
          </p:cNvPr>
          <p:cNvSpPr/>
          <p:nvPr/>
        </p:nvSpPr>
        <p:spPr>
          <a:xfrm rot="16200000">
            <a:off x="5654789" y="838867"/>
            <a:ext cx="564444" cy="2018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63303280-3FC7-4F04-8D2E-4262C46E838A}"/>
              </a:ext>
            </a:extLst>
          </p:cNvPr>
          <p:cNvSpPr/>
          <p:nvPr/>
        </p:nvSpPr>
        <p:spPr>
          <a:xfrm>
            <a:off x="4752622" y="1359036"/>
            <a:ext cx="2336800" cy="88745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EAF0F247-F73A-4EFA-B0FC-10B3CE91D44C}"/>
              </a:ext>
            </a:extLst>
          </p:cNvPr>
          <p:cNvCxnSpPr>
            <a:stCxn id="9" idx="2"/>
          </p:cNvCxnSpPr>
          <p:nvPr/>
        </p:nvCxnSpPr>
        <p:spPr>
          <a:xfrm flipH="1">
            <a:off x="2935111" y="2246489"/>
            <a:ext cx="2985911" cy="9369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931DD410-5107-4874-9779-5ADF68ECA278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5921022" y="2246489"/>
            <a:ext cx="2985911" cy="9369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 descr="Home G1000 Burgerberaad Burgerforum en dialoog participatie">
            <a:extLst>
              <a:ext uri="{FF2B5EF4-FFF2-40B4-BE49-F238E27FC236}">
                <a16:creationId xmlns:a16="http://schemas.microsoft.com/office/drawing/2014/main" id="{D1B41EE8-C30C-4D3D-B3E9-49BBFEBA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33" y="3299510"/>
            <a:ext cx="4132204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C29FC3B-B596-4DA1-8ADB-EA7CEEDCD0C4}"/>
              </a:ext>
            </a:extLst>
          </p:cNvPr>
          <p:cNvSpPr txBox="1"/>
          <p:nvPr/>
        </p:nvSpPr>
        <p:spPr>
          <a:xfrm>
            <a:off x="150633" y="3273466"/>
            <a:ext cx="413220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BE" b="1" dirty="0"/>
              <a:t>Deliberative</a:t>
            </a:r>
            <a:r>
              <a:rPr lang="nl-BE" b="1"/>
              <a:t> Democracy</a:t>
            </a:r>
            <a:endParaRPr lang="nl-BE" b="1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2A72D399-491D-4973-A04D-96030BADF47F}"/>
              </a:ext>
            </a:extLst>
          </p:cNvPr>
          <p:cNvSpPr txBox="1"/>
          <p:nvPr/>
        </p:nvSpPr>
        <p:spPr>
          <a:xfrm>
            <a:off x="7357532" y="3273466"/>
            <a:ext cx="413220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BE" b="1"/>
              <a:t>Petitions</a:t>
            </a:r>
            <a:endParaRPr lang="en-US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D285CDD8-D604-4A35-8362-5EEE8BD755F6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5921022" y="2246489"/>
            <a:ext cx="0" cy="8966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>
            <a:extLst>
              <a:ext uri="{FF2B5EF4-FFF2-40B4-BE49-F238E27FC236}">
                <a16:creationId xmlns:a16="http://schemas.microsoft.com/office/drawing/2014/main" id="{98ACD4A0-E1CD-4FCC-825A-D3F9FC04BF50}"/>
              </a:ext>
            </a:extLst>
          </p:cNvPr>
          <p:cNvSpPr txBox="1"/>
          <p:nvPr/>
        </p:nvSpPr>
        <p:spPr>
          <a:xfrm>
            <a:off x="3870909" y="3225220"/>
            <a:ext cx="413220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BE" b="1"/>
              <a:t>Referendums</a:t>
            </a:r>
            <a:endParaRPr lang="nl-BE" b="1" dirty="0"/>
          </a:p>
        </p:txBody>
      </p:sp>
      <p:pic>
        <p:nvPicPr>
          <p:cNvPr id="7180" name="Picture 12" descr="Ballot, elections, referendum, vote cast, voting icon - Download on  Iconfinder">
            <a:extLst>
              <a:ext uri="{FF2B5EF4-FFF2-40B4-BE49-F238E27FC236}">
                <a16:creationId xmlns:a16="http://schemas.microsoft.com/office/drawing/2014/main" id="{2E2C552B-9FF1-4460-84AD-33ACB781D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955" y="3642798"/>
            <a:ext cx="3062111" cy="306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B095B0DF-8A3F-4C04-86CF-980A34720F3F}"/>
              </a:ext>
            </a:extLst>
          </p:cNvPr>
          <p:cNvSpPr txBox="1"/>
          <p:nvPr/>
        </p:nvSpPr>
        <p:spPr>
          <a:xfrm>
            <a:off x="3758012" y="1609931"/>
            <a:ext cx="104965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/>
              <a:t>Citizens</a:t>
            </a:r>
            <a:endParaRPr lang="nl-BE" dirty="0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9D57C5AC-D13B-4CF0-B24A-E1ABFDEB7D1F}"/>
              </a:ext>
            </a:extLst>
          </p:cNvPr>
          <p:cNvSpPr txBox="1"/>
          <p:nvPr/>
        </p:nvSpPr>
        <p:spPr>
          <a:xfrm>
            <a:off x="7193718" y="1613086"/>
            <a:ext cx="16949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/>
              <a:t>Decision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8654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3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2054F29-5EA3-4A29-BFFB-3F9C2681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4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950473D-8477-4D7E-A1E3-BA31DE3D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Direct </a:t>
            </a:r>
            <a:r>
              <a:rPr lang="nl-BE" err="1"/>
              <a:t>Democratic</a:t>
            </a:r>
            <a:r>
              <a:rPr lang="nl-BE" dirty="0"/>
              <a:t> Shift?</a:t>
            </a:r>
            <a:endParaRPr lang="en-U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769F0A0-C637-CB7F-4C5D-AF24785FABE8}"/>
              </a:ext>
            </a:extLst>
          </p:cNvPr>
          <p:cNvSpPr txBox="1"/>
          <p:nvPr/>
        </p:nvSpPr>
        <p:spPr>
          <a:xfrm>
            <a:off x="754854" y="5602522"/>
            <a:ext cx="452429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BE" sz="2000" dirty="0"/>
              <a:t>#national ref./country (1900-2010). Source: Altman (2010: 66)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05E8D8A-BAF7-02F3-2ACE-4C346299FAB7}"/>
              </a:ext>
            </a:extLst>
          </p:cNvPr>
          <p:cNvSpPr txBox="1"/>
          <p:nvPr/>
        </p:nvSpPr>
        <p:spPr>
          <a:xfrm>
            <a:off x="6128378" y="5604423"/>
            <a:ext cx="562343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BE" sz="2000" dirty="0"/>
              <a:t>European ref./policy issue (1793-2019). </a:t>
            </a:r>
            <a:endParaRPr lang="en-US"/>
          </a:p>
          <a:p>
            <a:pPr algn="ctr"/>
            <a:r>
              <a:rPr lang="nl-BE" sz="2000" dirty="0"/>
              <a:t>Source: </a:t>
            </a:r>
            <a:r>
              <a:rPr lang="nl-BE" sz="2000" dirty="0" err="1"/>
              <a:t>Silagadze</a:t>
            </a:r>
            <a:r>
              <a:rPr lang="nl-BE" sz="2000" dirty="0"/>
              <a:t> &amp; Gherghina (2020: 472) </a:t>
            </a:r>
            <a:endParaRPr 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91DB24-9ED3-7E2D-7F22-D2145345F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89" y="1515035"/>
            <a:ext cx="5386836" cy="39175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589F23-74C4-C963-7685-9DCB6E9A6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582" y="1452282"/>
            <a:ext cx="5732459" cy="39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08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C2F23-9A22-0843-A1F8-E486CB7F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4614"/>
            <a:ext cx="10515600" cy="1325563"/>
          </a:xfrm>
        </p:spPr>
        <p:txBody>
          <a:bodyPr>
            <a:noAutofit/>
          </a:bodyPr>
          <a:lstStyle/>
          <a:p>
            <a:pPr algn="ctr">
              <a:spcBef>
                <a:spcPts val="1000"/>
              </a:spcBef>
            </a:pPr>
            <a:r>
              <a:rPr lang="nl-BE" sz="6000">
                <a:latin typeface="Aptos"/>
              </a:rPr>
              <a:t>Not all referendums are pure reflection of popular sovereignty and thus merely imply a direct democratic shift (Hollander, 2019).</a:t>
            </a:r>
            <a:endParaRPr lang="en-US" sz="60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833252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A641237-BB3A-4EEE-AAF0-F8454AD08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nl-BE" i="1" err="1"/>
              <a:t>Political</a:t>
            </a:r>
            <a:r>
              <a:rPr lang="nl-BE" i="1" dirty="0"/>
              <a:t> Agency</a:t>
            </a:r>
            <a:r>
              <a:rPr lang="nl-BE"/>
              <a:t>: Referendums are used in three ways:</a:t>
            </a:r>
          </a:p>
          <a:p>
            <a:pPr marL="0" indent="0">
              <a:buNone/>
            </a:pPr>
            <a:endParaRPr lang="nl-BE" dirty="0"/>
          </a:p>
          <a:p>
            <a:pPr marL="914400" lvl="1" indent="-457200">
              <a:buFont typeface="Courier New" panose="02110004020202020204"/>
              <a:buChar char="o"/>
            </a:pPr>
            <a:r>
              <a:rPr lang="nl-BE" i="1" err="1"/>
              <a:t>Recourse</a:t>
            </a:r>
            <a:r>
              <a:rPr lang="nl-BE" i="1" dirty="0"/>
              <a:t> of </a:t>
            </a:r>
            <a:r>
              <a:rPr lang="nl-BE" i="1" err="1"/>
              <a:t>the</a:t>
            </a:r>
            <a:r>
              <a:rPr lang="nl-BE" i="1" dirty="0"/>
              <a:t> Prince</a:t>
            </a:r>
          </a:p>
          <a:p>
            <a:pPr marL="914400" lvl="1" indent="-457200">
              <a:buFont typeface="Courier New" panose="02110004020202020204"/>
              <a:buChar char="o"/>
            </a:pPr>
            <a:r>
              <a:rPr lang="nl-BE" i="1" err="1"/>
              <a:t>Recourse</a:t>
            </a:r>
            <a:r>
              <a:rPr lang="nl-BE" i="1" dirty="0"/>
              <a:t> of </a:t>
            </a:r>
            <a:r>
              <a:rPr lang="nl-BE" i="1" err="1"/>
              <a:t>the</a:t>
            </a:r>
            <a:r>
              <a:rPr lang="nl-BE" i="1" dirty="0"/>
              <a:t> </a:t>
            </a:r>
            <a:r>
              <a:rPr lang="nl-BE" i="1" err="1"/>
              <a:t>Parties</a:t>
            </a:r>
            <a:endParaRPr lang="nl-BE" i="1"/>
          </a:p>
          <a:p>
            <a:pPr marL="914400" lvl="1" indent="-457200">
              <a:buFont typeface="Courier New" panose="02110004020202020204"/>
              <a:buChar char="o"/>
            </a:pPr>
            <a:r>
              <a:rPr lang="nl-BE" i="1" err="1"/>
              <a:t>Recourse</a:t>
            </a:r>
            <a:r>
              <a:rPr lang="nl-BE" i="1" dirty="0"/>
              <a:t> of </a:t>
            </a:r>
            <a:r>
              <a:rPr lang="nl-BE" i="1" err="1"/>
              <a:t>the</a:t>
            </a:r>
            <a:r>
              <a:rPr lang="nl-BE" i="1" dirty="0"/>
              <a:t> </a:t>
            </a:r>
            <a:r>
              <a:rPr lang="nl-BE" i="1" err="1"/>
              <a:t>Citizens</a:t>
            </a:r>
            <a:endParaRPr lang="nl-BE" i="1"/>
          </a:p>
          <a:p>
            <a:pPr marL="0" indent="0">
              <a:buNone/>
            </a:pPr>
            <a:endParaRPr lang="nl-BE" i="1" dirty="0"/>
          </a:p>
          <a:p>
            <a:pPr marL="0" indent="0">
              <a:buNone/>
            </a:pPr>
            <a:r>
              <a:rPr lang="nl-BE"/>
              <a:t>Hamon: only (3) is about direct democracy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nl-BE"/>
              <a:t> (1) &amp; (2): aimed at strengthening own position =&gt; </a:t>
            </a:r>
            <a:r>
              <a:rPr lang="nl-BE" b="1" u="sng"/>
              <a:t>Strategic Motive!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b="1"/>
              <a:t>Importance of control over referendum proces</a:t>
            </a:r>
          </a:p>
          <a:p>
            <a:pPr marL="0" indent="0">
              <a:buNone/>
            </a:pPr>
            <a:endParaRPr lang="nl-BE" b="1" u="sng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DD351A-36F2-4118-890B-73FBF7C09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6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900BBA4-E1CF-4360-B91C-0C6C0230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Hamon (1995): Princes, Parties &amp; Citizens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4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75C6C06-CFA3-43B8-A358-01FFD4545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270000"/>
            <a:ext cx="11041200" cy="509384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nl-BE"/>
              <a:t>Top factor: </a:t>
            </a:r>
            <a:r>
              <a:rPr lang="nl-BE" i="1" err="1"/>
              <a:t>Who</a:t>
            </a:r>
            <a:r>
              <a:rPr lang="nl-BE" i="1" dirty="0"/>
              <a:t> triggers </a:t>
            </a:r>
            <a:r>
              <a:rPr lang="nl-BE" i="1" err="1"/>
              <a:t>the</a:t>
            </a:r>
            <a:r>
              <a:rPr lang="nl-BE" i="1" dirty="0"/>
              <a:t> </a:t>
            </a:r>
            <a:r>
              <a:rPr lang="nl-BE" i="1" err="1"/>
              <a:t>vote</a:t>
            </a:r>
            <a:r>
              <a:rPr lang="nl-BE" i="1" dirty="0"/>
              <a:t>? (Hollander, 2019)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b="1" dirty="0"/>
              <a:t> </a:t>
            </a:r>
            <a:r>
              <a:rPr lang="nl-BE" b="1" err="1"/>
              <a:t>Popular</a:t>
            </a:r>
            <a:r>
              <a:rPr lang="nl-BE" b="1" dirty="0"/>
              <a:t> </a:t>
            </a:r>
            <a:r>
              <a:rPr lang="nl-BE" b="1" err="1"/>
              <a:t>Minority</a:t>
            </a:r>
            <a:r>
              <a:rPr lang="nl-BE" b="1" dirty="0"/>
              <a:t>	             </a:t>
            </a:r>
            <a:r>
              <a:rPr lang="nl-BE" b="1" err="1"/>
              <a:t>Represent</a:t>
            </a:r>
            <a:r>
              <a:rPr lang="nl-BE" b="1" dirty="0"/>
              <a:t>. </a:t>
            </a:r>
            <a:r>
              <a:rPr lang="nl-BE" b="1" err="1"/>
              <a:t>Majority</a:t>
            </a:r>
            <a:r>
              <a:rPr lang="nl-BE" b="1" dirty="0"/>
              <a:t>                 </a:t>
            </a:r>
            <a:r>
              <a:rPr lang="nl-BE" b="1" err="1"/>
              <a:t>Political</a:t>
            </a:r>
            <a:r>
              <a:rPr lang="nl-BE" b="1" dirty="0"/>
              <a:t> </a:t>
            </a:r>
            <a:r>
              <a:rPr lang="nl-BE" b="1" err="1"/>
              <a:t>Minority</a:t>
            </a:r>
            <a:endParaRPr lang="nl-BE" b="1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/>
              <a:t>Other factors: Agenda setting, subjects, binding, quorums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i="1" err="1"/>
              <a:t>Representative</a:t>
            </a:r>
            <a:r>
              <a:rPr lang="nl-BE" i="1" dirty="0"/>
              <a:t> </a:t>
            </a:r>
            <a:r>
              <a:rPr lang="nl-BE" i="1" err="1"/>
              <a:t>majority</a:t>
            </a:r>
            <a:r>
              <a:rPr lang="nl-BE" i="1" dirty="0"/>
              <a:t> -&gt; </a:t>
            </a:r>
            <a:r>
              <a:rPr lang="nl-BE" b="1"/>
              <a:t>strengthen representative democracy </a:t>
            </a:r>
            <a:r>
              <a:rPr lang="nl-BE" i="1" dirty="0"/>
              <a:t>(parties, presidents, ...)</a:t>
            </a: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DB41A09-0456-4EDA-8DD1-32DC44A90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7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B60EF37-4E6A-462D-AF54-06AD46BB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Who controls the referedum?</a:t>
            </a:r>
            <a:endParaRPr lang="en-US"/>
          </a:p>
        </p:txBody>
      </p:sp>
      <p:pic>
        <p:nvPicPr>
          <p:cNvPr id="5122" name="Picture 2" descr="Online Collection System contributed to the first legislation following a  Citizens&amp;#39; Initiative | ISA²">
            <a:extLst>
              <a:ext uri="{FF2B5EF4-FFF2-40B4-BE49-F238E27FC236}">
                <a16:creationId xmlns:a16="http://schemas.microsoft.com/office/drawing/2014/main" id="{A7D53D11-DD1E-43F0-AE37-4FF098CEA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00" y="2073600"/>
            <a:ext cx="1617662" cy="125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pany Law - Majority Rule and Minority Rights - IndiaFilings">
            <a:extLst>
              <a:ext uri="{FF2B5EF4-FFF2-40B4-BE49-F238E27FC236}">
                <a16:creationId xmlns:a16="http://schemas.microsoft.com/office/drawing/2014/main" id="{DDFD1BD4-68A5-4E45-B25E-6C665290C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063" y="2073599"/>
            <a:ext cx="1992873" cy="125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erson is the minority on a pie chart. 3d person standing on a portion of a  pie chart. | CanStock">
            <a:extLst>
              <a:ext uri="{FF2B5EF4-FFF2-40B4-BE49-F238E27FC236}">
                <a16:creationId xmlns:a16="http://schemas.microsoft.com/office/drawing/2014/main" id="{7D64EF65-99B0-4BE6-8C7A-1D1045EEE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"/>
          <a:stretch/>
        </p:blipFill>
        <p:spPr bwMode="auto">
          <a:xfrm>
            <a:off x="8861537" y="2073598"/>
            <a:ext cx="2330508" cy="125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1519F722-4359-4296-8125-684CE92E743D}"/>
              </a:ext>
            </a:extLst>
          </p:cNvPr>
          <p:cNvSpPr/>
          <p:nvPr/>
        </p:nvSpPr>
        <p:spPr>
          <a:xfrm>
            <a:off x="4277360" y="1972944"/>
            <a:ext cx="3313430" cy="2351031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5202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C938AB4-0E67-4E79-A9FD-E6D17515B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BE" err="1"/>
              <a:t>Outcome</a:t>
            </a:r>
            <a:r>
              <a:rPr lang="nl-BE" dirty="0"/>
              <a:t> </a:t>
            </a:r>
            <a:r>
              <a:rPr lang="nl-BE" err="1"/>
              <a:t>vs</a:t>
            </a:r>
            <a:r>
              <a:rPr lang="nl-BE"/>
              <a:t> act contingent (organising the referendum)</a:t>
            </a:r>
          </a:p>
          <a:p>
            <a:r>
              <a:rPr lang="nl-BE" err="1"/>
              <a:t>Bjorklund</a:t>
            </a:r>
            <a:r>
              <a:rPr lang="nl-BE" dirty="0"/>
              <a:t> (1982): </a:t>
            </a:r>
            <a:r>
              <a:rPr lang="nl-BE" i="1" err="1"/>
              <a:t>Minority</a:t>
            </a:r>
            <a:r>
              <a:rPr lang="nl-BE" i="1" dirty="0"/>
              <a:t> </a:t>
            </a:r>
            <a:r>
              <a:rPr lang="nl-BE" i="1" err="1"/>
              <a:t>weapon</a:t>
            </a:r>
            <a:r>
              <a:rPr lang="nl-BE" i="1" dirty="0"/>
              <a:t> </a:t>
            </a:r>
            <a:r>
              <a:rPr lang="nl-BE" err="1"/>
              <a:t>vs</a:t>
            </a:r>
            <a:r>
              <a:rPr lang="nl-BE" dirty="0"/>
              <a:t> </a:t>
            </a:r>
            <a:r>
              <a:rPr lang="nl-BE" i="1" err="1"/>
              <a:t>mediation</a:t>
            </a:r>
            <a:r>
              <a:rPr lang="nl-BE" i="1" dirty="0"/>
              <a:t> device </a:t>
            </a:r>
            <a:r>
              <a:rPr lang="nl-BE" err="1"/>
              <a:t>vs</a:t>
            </a:r>
            <a:r>
              <a:rPr lang="nl-BE" dirty="0"/>
              <a:t> </a:t>
            </a:r>
            <a:r>
              <a:rPr lang="nl-BE" i="1" err="1"/>
              <a:t>lightning</a:t>
            </a:r>
            <a:r>
              <a:rPr lang="nl-BE" i="1" dirty="0"/>
              <a:t> </a:t>
            </a:r>
            <a:r>
              <a:rPr lang="nl-BE" i="1" err="1"/>
              <a:t>rod</a:t>
            </a:r>
            <a:endParaRPr lang="nl-BE" i="1"/>
          </a:p>
          <a:p>
            <a:r>
              <a:rPr lang="nl-BE" err="1"/>
              <a:t>Qvortrup</a:t>
            </a:r>
            <a:r>
              <a:rPr lang="nl-BE" dirty="0"/>
              <a:t> (2006): </a:t>
            </a:r>
            <a:r>
              <a:rPr lang="nl-BE" i="1" dirty="0"/>
              <a:t>empowerment tool</a:t>
            </a:r>
          </a:p>
          <a:p>
            <a:r>
              <a:rPr lang="nl-BE" dirty="0"/>
              <a:t>Opperman (2011): </a:t>
            </a:r>
            <a:r>
              <a:rPr lang="nl-BE" err="1"/>
              <a:t>quid</a:t>
            </a:r>
            <a:r>
              <a:rPr lang="nl-BE" dirty="0"/>
              <a:t> EU-referendums?</a:t>
            </a:r>
          </a:p>
          <a:p>
            <a:r>
              <a:rPr lang="nl-BE"/>
              <a:t>Hollander (2019): four broad strategies</a:t>
            </a:r>
          </a:p>
          <a:p>
            <a:pPr lvl="1"/>
            <a:r>
              <a:rPr lang="nl-BE" dirty="0"/>
              <a:t>Policy </a:t>
            </a:r>
            <a:r>
              <a:rPr lang="nl-BE" err="1"/>
              <a:t>seeking</a:t>
            </a:r>
            <a:endParaRPr lang="nl-BE"/>
          </a:p>
          <a:p>
            <a:pPr lvl="1"/>
            <a:r>
              <a:rPr lang="nl-BE" dirty="0"/>
              <a:t>Empowerment</a:t>
            </a:r>
          </a:p>
          <a:p>
            <a:pPr lvl="1"/>
            <a:r>
              <a:rPr lang="nl-BE" dirty="0"/>
              <a:t>Conflict </a:t>
            </a:r>
            <a:r>
              <a:rPr lang="nl-BE" err="1"/>
              <a:t>Mediation</a:t>
            </a:r>
            <a:endParaRPr lang="nl-BE"/>
          </a:p>
          <a:p>
            <a:pPr lvl="1"/>
            <a:r>
              <a:rPr lang="nl-BE" err="1"/>
              <a:t>Depoliticization</a:t>
            </a:r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0FA61D-A584-425B-83AC-48305394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8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0224EF8-5D61-4E3C-915C-1CEE02F8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Strategic Motives for political elites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CDCDF-53F0-748A-3246-EB6742461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17F0857-947A-D67A-5515-CF89CD0AF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BE" sz="3600"/>
              <a:t>2 Types of action:</a:t>
            </a:r>
          </a:p>
          <a:p>
            <a:pPr lvl="1"/>
            <a:r>
              <a:rPr lang="nl-BE" sz="3200"/>
              <a:t>Centripetal – Benefit the party itself</a:t>
            </a:r>
            <a:endParaRPr lang="nl-BE" sz="3200" dirty="0"/>
          </a:p>
          <a:p>
            <a:pPr lvl="1"/>
            <a:r>
              <a:rPr lang="nl-BE" sz="3200"/>
              <a:t>Centrifugal – Weaken other parties</a:t>
            </a:r>
            <a:endParaRPr lang="nl-BE" sz="3200" dirty="0"/>
          </a:p>
          <a:p>
            <a:pPr marL="457200" lvl="1" indent="0">
              <a:buNone/>
            </a:pPr>
            <a:endParaRPr lang="nl-BE" sz="3200" dirty="0"/>
          </a:p>
          <a:p>
            <a:r>
              <a:rPr lang="nl-BE" sz="3600"/>
              <a:t>2 Types of Intended Goals</a:t>
            </a:r>
          </a:p>
          <a:p>
            <a:pPr lvl="1"/>
            <a:r>
              <a:rPr lang="nl-BE" sz="3200"/>
              <a:t>Policy - change or protect SQ</a:t>
            </a:r>
            <a:endParaRPr lang="nl-BE" sz="3200" dirty="0"/>
          </a:p>
          <a:p>
            <a:pPr lvl="1"/>
            <a:r>
              <a:rPr lang="nl-BE" sz="3200"/>
              <a:t>Institutional - change or protect power distributions/institutions</a:t>
            </a:r>
            <a:endParaRPr lang="nl-BE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4A117A-6B6A-D8B6-E227-779D1913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9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8003BE4-658C-F0A1-A34B-4E7E31EBC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Gherghina (2019): How do parties use referendums?</a:t>
            </a:r>
          </a:p>
        </p:txBody>
      </p:sp>
    </p:spTree>
    <p:extLst>
      <p:ext uri="{BB962C8B-B14F-4D97-AF65-F5344CB8AC3E}">
        <p14:creationId xmlns:p14="http://schemas.microsoft.com/office/powerpoint/2010/main" val="2982937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Democratic Competition IV:     Referendums &amp; Party Competition </vt:lpstr>
      <vt:lpstr> Indirect/Representative Democracy</vt:lpstr>
      <vt:lpstr>Versus Direct Democracy</vt:lpstr>
      <vt:lpstr>Direct Democratic Shift?</vt:lpstr>
      <vt:lpstr>Not all referendums are pure reflection of popular sovereignty and thus merely imply a direct democratic shift (Hollander, 2019).</vt:lpstr>
      <vt:lpstr>Hamon (1995): Princes, Parties &amp; Citizens</vt:lpstr>
      <vt:lpstr>Who controls the referedum?</vt:lpstr>
      <vt:lpstr>Strategic Motives for political elites</vt:lpstr>
      <vt:lpstr>Gherghina (2019): How do parties use referendums?</vt:lpstr>
      <vt:lpstr>Gherghina (2019): How do parties use referendums?</vt:lpstr>
      <vt:lpstr>Example: 2015 Greek Bailout Referendum</vt:lpstr>
      <vt:lpstr>Example: 2016 Hungarian Migrant Quota Referendum</vt:lpstr>
      <vt:lpstr>PowerPoint Presentation</vt:lpstr>
      <vt:lpstr>Brexit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3419</cp:revision>
  <dcterms:created xsi:type="dcterms:W3CDTF">2026-01-23T07:04:08Z</dcterms:created>
  <dcterms:modified xsi:type="dcterms:W3CDTF">2026-03-17T10:12:47Z</dcterms:modified>
</cp:coreProperties>
</file>