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56" r:id="rId2"/>
    <p:sldId id="386" r:id="rId3"/>
    <p:sldId id="381" r:id="rId4"/>
    <p:sldId id="360" r:id="rId5"/>
    <p:sldId id="361" r:id="rId6"/>
    <p:sldId id="409" r:id="rId7"/>
    <p:sldId id="421" r:id="rId8"/>
    <p:sldId id="422" r:id="rId9"/>
    <p:sldId id="424" r:id="rId10"/>
    <p:sldId id="423" r:id="rId11"/>
    <p:sldId id="425" r:id="rId12"/>
    <p:sldId id="426" r:id="rId13"/>
    <p:sldId id="391" r:id="rId14"/>
    <p:sldId id="400" r:id="rId15"/>
    <p:sldId id="401" r:id="rId16"/>
    <p:sldId id="402" r:id="rId17"/>
    <p:sldId id="433" r:id="rId18"/>
    <p:sldId id="436" r:id="rId19"/>
    <p:sldId id="437" r:id="rId20"/>
    <p:sldId id="434" r:id="rId21"/>
    <p:sldId id="432" r:id="rId22"/>
    <p:sldId id="404" r:id="rId23"/>
    <p:sldId id="411" r:id="rId24"/>
    <p:sldId id="412" r:id="rId25"/>
    <p:sldId id="413" r:id="rId26"/>
    <p:sldId id="430" r:id="rId27"/>
    <p:sldId id="431" r:id="rId28"/>
    <p:sldId id="438" r:id="rId29"/>
    <p:sldId id="440" r:id="rId30"/>
    <p:sldId id="327" r:id="rId31"/>
    <p:sldId id="442" r:id="rId32"/>
    <p:sldId id="439" r:id="rId33"/>
    <p:sldId id="443" r:id="rId3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9AD644-A4AC-C6F1-75F2-936A13735766}" v="2" dt="2026-03-12T07:36:18.176"/>
    <p1510:client id="{D2D6FB23-C494-C1BC-03CF-A4B5E034FB64}" v="28" dt="2026-03-11T17:51:37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18D41-00D8-4425-8F14-6485D031C4A9}" type="datetimeFigureOut">
              <a:t>3/12/2026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C8B44-73A2-48E7-8CB5-885DB10689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09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51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36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5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57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653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619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31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7591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927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411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03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72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5147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753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201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90C09-435D-4295-A222-A55FFBC45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53B0C3-66FA-7CC2-8D79-C87AA72C1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C847BC-BADE-B7D8-5E51-FD25CC6373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699C64-78D7-F291-AC9E-2AB7E6EEC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3836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DBEE7-FF7F-D784-5892-CB735736E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2923C2-4CAF-6FE2-1F14-0BD50D6BC1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7EEAE-A122-0A8C-7721-1AE4556BCF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E714E-2D55-30E5-3A41-256469DDA9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090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F6C7B-62C4-FC37-1B1F-F96D14932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22EBD0-AFA5-D8F7-C52F-0D34E27EAD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2CB365-EDBD-DA33-6EE7-2D01FF904E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6C330-CBF7-807E-6875-654330E285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486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3621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6E521-71A8-C0F1-3B08-616445B3D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1A2595-AA85-28AF-F944-66BCD9F6D0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BF0ED1-BF9F-025F-77CA-94ADEFD2E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67098-DE2F-F1F9-ECE6-AE1F5809CB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256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51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86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429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3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75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36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05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1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8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7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8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5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1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7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3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39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4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3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85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hogoverns.eu/party-systems/polarization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chesdata.eu/ches-europe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esdata.eu/ches-europ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chesdata.eu/ches-europe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11" Type="http://schemas.openxmlformats.org/officeDocument/2006/relationships/hyperlink" Target="https://europeelects.eu/2022/03/07/fragmentation/" TargetMode="External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hogoverns.eu/party-systems/effective-number-of-parti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783722"/>
            <a:ext cx="9144000" cy="2387600"/>
          </a:xfrm>
        </p:spPr>
        <p:txBody>
          <a:bodyPr>
            <a:normAutofit/>
          </a:bodyPr>
          <a:lstStyle/>
          <a:p>
            <a:r>
              <a:rPr lang="de-DE" dirty="0"/>
              <a:t>Democratic Competition II:    </a:t>
            </a:r>
            <a:r>
              <a:rPr lang="de-DE"/>
              <a:t>Party Systems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263396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BE" dirty="0">
                <a:latin typeface="Aptos Display"/>
              </a:rPr>
              <a:t>POL1036: Comparative </a:t>
            </a:r>
            <a:r>
              <a:rPr lang="fr-BE" dirty="0" err="1">
                <a:latin typeface="Aptos Display"/>
              </a:rPr>
              <a:t>European</a:t>
            </a:r>
            <a:r>
              <a:rPr lang="fr-BE" dirty="0">
                <a:latin typeface="Aptos Display"/>
              </a:rPr>
              <a:t> </a:t>
            </a:r>
            <a:r>
              <a:rPr lang="fr-BE" dirty="0" err="1">
                <a:latin typeface="Aptos Display"/>
              </a:rPr>
              <a:t>Politics</a:t>
            </a:r>
            <a:r>
              <a:rPr lang="fr-BE" dirty="0"/>
              <a:t> – Lecture 11 &amp; 12</a:t>
            </a:r>
            <a:endParaRPr lang="de-DE" dirty="0"/>
          </a:p>
          <a:p>
            <a:r>
              <a:rPr lang="fr-BE"/>
              <a:t>09 &amp; 12</a:t>
            </a:r>
            <a:r>
              <a:rPr lang="fr-BE" dirty="0"/>
              <a:t>/03/2026</a:t>
            </a:r>
            <a:endParaRPr lang="de-DE"/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E7E7A-BD1A-69E7-7F71-2CA1BB906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3D18F-2CD8-D9E1-306E-C457714DA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What defines a party system? (Sartori, 1976)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DDF04-5CE4-B952-4DFA-9EB363EE24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/>
              <a:t>Fragmentation</a:t>
            </a:r>
          </a:p>
          <a:p>
            <a:pPr algn="ctr"/>
            <a:r>
              <a:rPr lang="en-US" b="0" i="1"/>
              <a:t>#Parties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9E1F75-AAD7-2089-F299-18BDBB2D9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/>
              <a:t>Polarization</a:t>
            </a:r>
          </a:p>
          <a:p>
            <a:pPr algn="ctr"/>
            <a:r>
              <a:rPr lang="en-US" b="0" i="1"/>
              <a:t>Ideological distance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35DE1-5482-CB29-04FF-8BB775C31A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0745" y="2505075"/>
            <a:ext cx="5044643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Many different iterations</a:t>
            </a:r>
            <a:endParaRPr lang="en-US" dirty="0"/>
          </a:p>
          <a:p>
            <a:r>
              <a:rPr lang="en-US" dirty="0"/>
              <a:t>Sartori: </a:t>
            </a:r>
            <a:r>
              <a:rPr lang="en-US"/>
              <a:t> % of votes by </a:t>
            </a:r>
            <a:r>
              <a:rPr lang="en-US" dirty="0"/>
              <a:t>anti-establishment parties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Self-perception of challenger to </a:t>
            </a:r>
            <a:r>
              <a:rPr lang="en-US" err="1"/>
              <a:t>establishme</a:t>
            </a:r>
            <a:r>
              <a:rPr lang="en-US" dirty="0"/>
              <a:t>nt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States it is different from establishment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Challenges policy and systemic status quo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4C7D480-C19D-74C8-65DF-EFBDADF44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758150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Just count the parties?</a:t>
            </a:r>
          </a:p>
          <a:p>
            <a:r>
              <a:rPr lang="en-US"/>
              <a:t>Instead: </a:t>
            </a:r>
            <a:r>
              <a:rPr lang="en-US" b="1"/>
              <a:t>Effective number 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/>
              <a:t>Of Elective Parties (ENEP, votes)</a:t>
            </a:r>
            <a:endParaRPr lang="en-US" b="1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/>
              <a:t>Of Parliamentary Parties (ENPP, seats)</a:t>
            </a:r>
            <a:endParaRPr lang="en-US" b="1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1 divided by sum of proportion of votes/seats of each party squared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D2B465-60B3-B3FC-D6F6-4F519F0AE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297" y="5408902"/>
            <a:ext cx="2562225" cy="106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9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4295E2-8163-2499-2B02-6A7435D8B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343025"/>
            <a:ext cx="9753600" cy="417195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94A5D89-E1EF-9507-8107-392613D6E180}"/>
              </a:ext>
            </a:extLst>
          </p:cNvPr>
          <p:cNvSpPr/>
          <p:nvPr/>
        </p:nvSpPr>
        <p:spPr>
          <a:xfrm rot="16200000">
            <a:off x="8193634" y="3963680"/>
            <a:ext cx="1423146" cy="12268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8032005-3503-4544-5B4F-CF510DE73C3F}"/>
              </a:ext>
            </a:extLst>
          </p:cNvPr>
          <p:cNvCxnSpPr>
            <a:cxnSpLocks/>
          </p:cNvCxnSpPr>
          <p:nvPr/>
        </p:nvCxnSpPr>
        <p:spPr>
          <a:xfrm>
            <a:off x="1417759" y="3382380"/>
            <a:ext cx="7481649" cy="1309"/>
          </a:xfrm>
          <a:prstGeom prst="straightConnector1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CDBA7A4-8856-8E59-B9C0-7A73EF66CC3B}"/>
              </a:ext>
            </a:extLst>
          </p:cNvPr>
          <p:cNvSpPr txBox="1"/>
          <p:nvPr/>
        </p:nvSpPr>
        <p:spPr>
          <a:xfrm>
            <a:off x="3048000" y="5987142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hlinkClick r:id="rId4"/>
              </a:rPr>
              <a:t>https://whogoverns.eu/party-systems/polarization/</a:t>
            </a:r>
            <a:r>
              <a:rPr lang="en-US" dirty="0"/>
              <a:t> 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6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3EF4F-97FF-30E9-205E-92372EE54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Synthesizing Fragmentation &amp; Polarization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0B449D-928B-CFEA-5ED8-383D7E3B6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69" y="1549399"/>
            <a:ext cx="5070476" cy="47026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B76225-ECAA-F950-96A2-4CCC1303A11A}"/>
              </a:ext>
            </a:extLst>
          </p:cNvPr>
          <p:cNvSpPr txBox="1"/>
          <p:nvPr/>
        </p:nvSpPr>
        <p:spPr>
          <a:xfrm>
            <a:off x="2574635" y="6373915"/>
            <a:ext cx="1604820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Bale (2017: 272)</a:t>
            </a:r>
            <a:endParaRPr lang="en-US"/>
          </a:p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E366DEF-AF39-CD81-EA03-206B9C7CC00D}"/>
              </a:ext>
            </a:extLst>
          </p:cNvPr>
          <p:cNvSpPr/>
          <p:nvPr/>
        </p:nvSpPr>
        <p:spPr>
          <a:xfrm>
            <a:off x="3172565" y="4822459"/>
            <a:ext cx="1013344" cy="83766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FF0000"/>
                </a:solidFill>
              </a:rPr>
              <a:t>Moderat</a:t>
            </a:r>
            <a:r>
              <a:rPr lang="en-US" sz="1000">
                <a:solidFill>
                  <a:srgbClr val="FF0000"/>
                </a:solidFill>
              </a:rPr>
              <a:t>e two</a:t>
            </a:r>
            <a:r>
              <a:rPr lang="en-US" sz="1000" dirty="0">
                <a:solidFill>
                  <a:srgbClr val="FF0000"/>
                </a:solidFill>
              </a:rPr>
              <a:t>-partyism</a:t>
            </a:r>
            <a:endParaRPr lang="en-US" sz="10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CB24D32-9025-A9C7-339C-AC5F3F37A307}"/>
              </a:ext>
            </a:extLst>
          </p:cNvPr>
          <p:cNvSpPr/>
          <p:nvPr/>
        </p:nvSpPr>
        <p:spPr>
          <a:xfrm>
            <a:off x="3372136" y="3062601"/>
            <a:ext cx="1013344" cy="13365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000" dirty="0" err="1">
                <a:solidFill>
                  <a:srgbClr val="FF0000"/>
                </a:solidFill>
              </a:rPr>
              <a:t>Moderatemulti</a:t>
            </a:r>
            <a:r>
              <a:rPr lang="en-US" sz="1000" dirty="0">
                <a:solidFill>
                  <a:srgbClr val="FF0000"/>
                </a:solidFill>
              </a:rPr>
              <a:t>-partyism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6C61962-7CD3-2481-9A45-D90C8A35CA73}"/>
              </a:ext>
            </a:extLst>
          </p:cNvPr>
          <p:cNvSpPr/>
          <p:nvPr/>
        </p:nvSpPr>
        <p:spPr>
          <a:xfrm>
            <a:off x="4379064" y="2472957"/>
            <a:ext cx="1167558" cy="13365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000">
                <a:solidFill>
                  <a:srgbClr val="FF0000"/>
                </a:solidFill>
              </a:rPr>
              <a:t>Polarized multi-partyism</a:t>
            </a:r>
            <a:endParaRPr lang="en-US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EEB4CDCB-8EC4-C5DE-FDDF-09485CB6F38E}"/>
              </a:ext>
            </a:extLst>
          </p:cNvPr>
          <p:cNvSpPr txBox="1">
            <a:spLocks/>
          </p:cNvSpPr>
          <p:nvPr/>
        </p:nvSpPr>
        <p:spPr>
          <a:xfrm>
            <a:off x="6365998" y="1552576"/>
            <a:ext cx="4975371" cy="51162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Effects on Competition?</a:t>
            </a:r>
            <a:endParaRPr lang="en-US" b="1" dirty="0"/>
          </a:p>
          <a:p>
            <a:r>
              <a:rPr lang="en-US"/>
              <a:t>M2P/MMP: </a:t>
            </a:r>
            <a:r>
              <a:rPr lang="en-US" b="1"/>
              <a:t>centripetal </a:t>
            </a:r>
            <a:r>
              <a:rPr lang="en-US"/>
              <a:t>competition</a:t>
            </a:r>
          </a:p>
          <a:p>
            <a:r>
              <a:rPr lang="en-US"/>
              <a:t>PMP: </a:t>
            </a:r>
            <a:r>
              <a:rPr lang="en-US" b="1"/>
              <a:t>centrifugal </a:t>
            </a:r>
            <a:r>
              <a:rPr lang="en-US"/>
              <a:t>competition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b="1"/>
              <a:t>But: Simplistic!</a:t>
            </a:r>
            <a:endParaRPr lang="en-US" b="1" dirty="0"/>
          </a:p>
        </p:txBody>
      </p:sp>
      <p:pic>
        <p:nvPicPr>
          <p:cNvPr id="11" name="Picture 10" descr="Centrifugal vs Centripetal Forces | Kanishke Gamagedara">
            <a:extLst>
              <a:ext uri="{FF2B5EF4-FFF2-40B4-BE49-F238E27FC236}">
                <a16:creationId xmlns:a16="http://schemas.microsoft.com/office/drawing/2014/main" id="{9E543EDB-A0DF-7537-37BA-B8EFD98EF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584" y="3575812"/>
            <a:ext cx="4167411" cy="194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9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1CFE-EAFC-DBF8-2CFA-1D43DCC4F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Recap: 4 + 3 main democratic ideologies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426A388-0F4E-955A-3E65-95A331A03641}"/>
              </a:ext>
            </a:extLst>
          </p:cNvPr>
          <p:cNvCxnSpPr/>
          <p:nvPr/>
        </p:nvCxnSpPr>
        <p:spPr>
          <a:xfrm>
            <a:off x="1176068" y="3695700"/>
            <a:ext cx="9848850" cy="1905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55AE66C-F5AF-7082-8021-C8AE50AD5CCA}"/>
              </a:ext>
            </a:extLst>
          </p:cNvPr>
          <p:cNvSpPr txBox="1"/>
          <p:nvPr/>
        </p:nvSpPr>
        <p:spPr>
          <a:xfrm>
            <a:off x="11029950" y="4286250"/>
            <a:ext cx="74295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Right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79FA42-F9EE-410A-265D-F3A5358B92A5}"/>
              </a:ext>
            </a:extLst>
          </p:cNvPr>
          <p:cNvSpPr txBox="1"/>
          <p:nvPr/>
        </p:nvSpPr>
        <p:spPr>
          <a:xfrm>
            <a:off x="663874" y="4286249"/>
            <a:ext cx="74295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Left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E6DF92-0621-0758-F553-C46ABE6C73B2}"/>
              </a:ext>
            </a:extLst>
          </p:cNvPr>
          <p:cNvSpPr txBox="1"/>
          <p:nvPr/>
        </p:nvSpPr>
        <p:spPr>
          <a:xfrm>
            <a:off x="8398895" y="2834137"/>
            <a:ext cx="1792496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Conservatism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433825-3435-0D09-9EF0-39B95DF160AD}"/>
              </a:ext>
            </a:extLst>
          </p:cNvPr>
          <p:cNvSpPr txBox="1"/>
          <p:nvPr/>
        </p:nvSpPr>
        <p:spPr>
          <a:xfrm>
            <a:off x="6098517" y="4286250"/>
            <a:ext cx="1792496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Liberalism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CE8B21-97BF-7CAE-F461-4CCE17697D70}"/>
              </a:ext>
            </a:extLst>
          </p:cNvPr>
          <p:cNvSpPr txBox="1"/>
          <p:nvPr/>
        </p:nvSpPr>
        <p:spPr>
          <a:xfrm>
            <a:off x="1454630" y="1482665"/>
            <a:ext cx="92974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/>
              <a:t>Views about state intervention in society &amp; economy</a:t>
            </a:r>
            <a:endParaRPr lang="en-US" sz="28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07FA26-183D-9666-7C57-5D3320F206B6}"/>
              </a:ext>
            </a:extLst>
          </p:cNvPr>
          <p:cNvSpPr txBox="1"/>
          <p:nvPr/>
        </p:nvSpPr>
        <p:spPr>
          <a:xfrm>
            <a:off x="4703913" y="2704741"/>
            <a:ext cx="1792496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Christian Democracy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A858B6-E7EA-AAB6-D4B9-AFF666F07123}"/>
              </a:ext>
            </a:extLst>
          </p:cNvPr>
          <p:cNvSpPr txBox="1"/>
          <p:nvPr/>
        </p:nvSpPr>
        <p:spPr>
          <a:xfrm>
            <a:off x="2144743" y="4013080"/>
            <a:ext cx="1792496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Social </a:t>
            </a:r>
            <a:r>
              <a:rPr lang="en-US" b="1" err="1"/>
              <a:t>Democract</a:t>
            </a:r>
            <a:r>
              <a:rPr lang="en-US" b="1"/>
              <a:t> / Socialism</a:t>
            </a:r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B128456-85AA-146F-F1D2-ED9E9DE62247}"/>
              </a:ext>
            </a:extLst>
          </p:cNvPr>
          <p:cNvCxnSpPr/>
          <p:nvPr/>
        </p:nvCxnSpPr>
        <p:spPr>
          <a:xfrm>
            <a:off x="9315450" y="3162300"/>
            <a:ext cx="19050" cy="476250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D088B01-CA96-873E-C089-BF963DA4A1D4}"/>
              </a:ext>
            </a:extLst>
          </p:cNvPr>
          <p:cNvCxnSpPr>
            <a:cxnSpLocks/>
          </p:cNvCxnSpPr>
          <p:nvPr/>
        </p:nvCxnSpPr>
        <p:spPr>
          <a:xfrm>
            <a:off x="6914431" y="3809281"/>
            <a:ext cx="19050" cy="476250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7601A1A-7FB1-CC9E-905E-BFFC10A398EC}"/>
              </a:ext>
            </a:extLst>
          </p:cNvPr>
          <p:cNvCxnSpPr>
            <a:cxnSpLocks/>
          </p:cNvCxnSpPr>
          <p:nvPr/>
        </p:nvCxnSpPr>
        <p:spPr>
          <a:xfrm>
            <a:off x="5677978" y="3306073"/>
            <a:ext cx="19050" cy="476250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C327C13-7FED-E6FF-E6C0-FE8D47372153}"/>
              </a:ext>
            </a:extLst>
          </p:cNvPr>
          <p:cNvCxnSpPr>
            <a:cxnSpLocks/>
          </p:cNvCxnSpPr>
          <p:nvPr/>
        </p:nvCxnSpPr>
        <p:spPr>
          <a:xfrm>
            <a:off x="3118808" y="3708639"/>
            <a:ext cx="19050" cy="476250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29110BA-61FA-2CEA-72FF-E23AE35F5475}"/>
              </a:ext>
            </a:extLst>
          </p:cNvPr>
          <p:cNvSpPr txBox="1"/>
          <p:nvPr/>
        </p:nvSpPr>
        <p:spPr>
          <a:xfrm>
            <a:off x="1454629" y="5781495"/>
            <a:ext cx="92974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/>
              <a:t>Green political though, nationalism, populism?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01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06C5B-3A01-BD43-686B-CAEDDB6F2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What is your ideology?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F4E123-BFDB-8AC0-E0B5-468DD1BBD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2249" y="1560285"/>
            <a:ext cx="5027502" cy="453571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3D44DC6-7B34-B22E-6E4D-5835B9536A3C}"/>
              </a:ext>
            </a:extLst>
          </p:cNvPr>
          <p:cNvSpPr/>
          <p:nvPr/>
        </p:nvSpPr>
        <p:spPr>
          <a:xfrm>
            <a:off x="3584863" y="2353623"/>
            <a:ext cx="742207" cy="207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9DFB739-B35F-755F-A805-65D7FEB551C1}"/>
              </a:ext>
            </a:extLst>
          </p:cNvPr>
          <p:cNvSpPr txBox="1">
            <a:spLocks/>
          </p:cNvSpPr>
          <p:nvPr/>
        </p:nvSpPr>
        <p:spPr>
          <a:xfrm>
            <a:off x="836386" y="5851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/>
              <a:t>Politicalcompass.org - 6 pages – note your position on the grid</a:t>
            </a:r>
          </a:p>
        </p:txBody>
      </p:sp>
    </p:spTree>
    <p:extLst>
      <p:ext uri="{BB962C8B-B14F-4D97-AF65-F5344CB8AC3E}">
        <p14:creationId xmlns:p14="http://schemas.microsoft.com/office/powerpoint/2010/main" val="3017459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3D0FC-26AD-75E9-CA1B-5CA0E106A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Recap: Left-Right vs GAL-TAN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4D88B1-C096-3B1F-6A0F-1E7D42FBC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080" y="1690915"/>
            <a:ext cx="4782912" cy="4501244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D290DD63-DB42-DC65-09D2-7ED3E50A1AD5}"/>
              </a:ext>
            </a:extLst>
          </p:cNvPr>
          <p:cNvSpPr/>
          <p:nvPr/>
        </p:nvSpPr>
        <p:spPr>
          <a:xfrm>
            <a:off x="8029038" y="5952507"/>
            <a:ext cx="930233" cy="48985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C85583-82DB-3A6A-8F66-E0D545FC9543}"/>
              </a:ext>
            </a:extLst>
          </p:cNvPr>
          <p:cNvSpPr txBox="1"/>
          <p:nvPr/>
        </p:nvSpPr>
        <p:spPr>
          <a:xfrm>
            <a:off x="8828973" y="3460338"/>
            <a:ext cx="3097480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Economic/Left-Right: Involvement of state in society</a:t>
            </a:r>
            <a:endParaRPr lang="en-US" b="1" dirty="0"/>
          </a:p>
          <a:p>
            <a:endParaRPr lang="en-US" b="1" dirty="0"/>
          </a:p>
          <a:p>
            <a:r>
              <a:rPr lang="en-US" dirty="0"/>
              <a:t>Extreme left: large public sector, planned economy, </a:t>
            </a:r>
            <a:r>
              <a:rPr lang="en-US"/>
              <a:t>redistribution, …</a:t>
            </a:r>
          </a:p>
          <a:p>
            <a:endParaRPr lang="en-US" dirty="0"/>
          </a:p>
          <a:p>
            <a:r>
              <a:rPr lang="en-US"/>
              <a:t>Extreme right: private property, capitalism, ...</a:t>
            </a:r>
            <a:endParaRPr lang="en-US" dirty="0"/>
          </a:p>
          <a:p>
            <a:pPr marL="285750" indent="-285750">
              <a:buFont typeface="Calibri"/>
              <a:buChar char="-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650C61-096D-F3FC-5966-D6F320351F95}"/>
              </a:ext>
            </a:extLst>
          </p:cNvPr>
          <p:cNvSpPr txBox="1"/>
          <p:nvPr/>
        </p:nvSpPr>
        <p:spPr>
          <a:xfrm>
            <a:off x="256242" y="1537327"/>
            <a:ext cx="3097480" cy="48013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Social/GAL-TAN: values </a:t>
            </a:r>
            <a:r>
              <a:rPr lang="en-US" b="1"/>
              <a:t>related to social and cultural issues</a:t>
            </a:r>
          </a:p>
          <a:p>
            <a:endParaRPr lang="en-US" b="1" dirty="0"/>
          </a:p>
          <a:p>
            <a:r>
              <a:rPr lang="en-US"/>
              <a:t>GAL: Green, Alternative, Libertarian -&gt; </a:t>
            </a:r>
            <a:r>
              <a:rPr lang="en-US">
                <a:ea typeface="+mn-lt"/>
                <a:cs typeface="+mn-lt"/>
              </a:rPr>
              <a:t>personal freedoms; civil liberties, same-sex marriage, a greater role for citizens in governing</a:t>
            </a:r>
          </a:p>
          <a:p>
            <a:endParaRPr lang="en-US" dirty="0"/>
          </a:p>
          <a:p>
            <a:r>
              <a:rPr lang="en-US" dirty="0"/>
              <a:t>TAN: Traditional, Authoritarian and Nationalist </a:t>
            </a:r>
            <a:r>
              <a:rPr lang="en-US"/>
              <a:t>-&gt; </a:t>
            </a:r>
            <a:r>
              <a:rPr lang="en-US">
                <a:ea typeface="+mn-lt"/>
                <a:cs typeface="+mn-lt"/>
              </a:rPr>
              <a:t>law and order; tradition; </a:t>
            </a:r>
            <a:r>
              <a:rPr lang="en-US" dirty="0">
                <a:ea typeface="+mn-lt"/>
                <a:cs typeface="+mn-lt"/>
              </a:rPr>
              <a:t>the belief that the government should be a strong moral authority </a:t>
            </a:r>
            <a:endParaRPr lang="en-US" dirty="0"/>
          </a:p>
          <a:p>
            <a:pPr marL="285750" indent="-285750">
              <a:buFont typeface="Calibri"/>
              <a:buChar char="-"/>
            </a:pPr>
            <a:endParaRPr lang="en-US" dirty="0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994D3A65-B85E-7540-1440-C308EB8AB43E}"/>
              </a:ext>
            </a:extLst>
          </p:cNvPr>
          <p:cNvSpPr/>
          <p:nvPr/>
        </p:nvSpPr>
        <p:spPr>
          <a:xfrm>
            <a:off x="3140362" y="2170544"/>
            <a:ext cx="819727" cy="39254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7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59589-F646-43BD-0B8D-25B38AB1A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But GAL-TAN has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3D77C-0F02-1DA6-DB0F-C7776B6ED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Are Green, Alternative and Libertarian similar, and opposite to Traditional, Authoritarian and Nationalist?</a:t>
            </a:r>
          </a:p>
          <a:p>
            <a:r>
              <a:rPr lang="en-US" dirty="0"/>
              <a:t>Does Green have a clear opposite among Traditional, </a:t>
            </a:r>
            <a:r>
              <a:rPr lang="en-US"/>
              <a:t>Authoritarian and Nationalist?</a:t>
            </a:r>
          </a:p>
          <a:p>
            <a:r>
              <a:rPr lang="en-US"/>
              <a:t>Does Nationalist have a clear opposite among Green, Alternative and Libertarian?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Result of trying to fit social and </a:t>
            </a:r>
            <a:r>
              <a:rPr lang="en-US" b="1"/>
              <a:t>cultural attitudes on a single scale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80098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24D191-72F0-75CD-EDBF-E94507FA6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949" y="0"/>
            <a:ext cx="6196102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26E7B19-036C-FEC9-E484-6B4F8E7D5D98}"/>
              </a:ext>
            </a:extLst>
          </p:cNvPr>
          <p:cNvSpPr/>
          <p:nvPr/>
        </p:nvSpPr>
        <p:spPr>
          <a:xfrm>
            <a:off x="3509818" y="6338454"/>
            <a:ext cx="1085272" cy="19627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B1D44B3-CC3A-A118-6E32-B09E68AA0435}"/>
              </a:ext>
            </a:extLst>
          </p:cNvPr>
          <p:cNvSpPr/>
          <p:nvPr/>
        </p:nvSpPr>
        <p:spPr>
          <a:xfrm>
            <a:off x="5253181" y="6338454"/>
            <a:ext cx="681181" cy="19627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B9AC0F-0BA8-C0E9-2B24-4100718CED3B}"/>
              </a:ext>
            </a:extLst>
          </p:cNvPr>
          <p:cNvSpPr txBox="1"/>
          <p:nvPr/>
        </p:nvSpPr>
        <p:spPr>
          <a:xfrm>
            <a:off x="103909" y="3198091"/>
            <a:ext cx="289791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Koedam J, Binding G, Steenbergen MR. Multidimensional Party Polarization in Europe: Cross-Cutting Divides and Effective Dimensionality. </a:t>
            </a:r>
            <a:r>
              <a:rPr lang="en-US" i="1" dirty="0"/>
              <a:t>British Journal of Political Science</a:t>
            </a:r>
            <a:r>
              <a:rPr lang="en-US"/>
              <a:t>. 2025.</a:t>
            </a:r>
            <a:endParaRPr lang="en-US" dirty="0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86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A04F1-7442-B2AC-0896-F3107569D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Ireland?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1A831A-95EE-B956-65DA-E0E1847D6EB1}"/>
              </a:ext>
            </a:extLst>
          </p:cNvPr>
          <p:cNvSpPr txBox="1"/>
          <p:nvPr/>
        </p:nvSpPr>
        <p:spPr>
          <a:xfrm>
            <a:off x="3048000" y="5842000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hlinkClick r:id="rId2"/>
              </a:rPr>
              <a:t>https://www.chesdata.eu/ches-europe</a:t>
            </a:r>
            <a:r>
              <a:rPr lang="en-US" dirty="0"/>
              <a:t> </a:t>
            </a:r>
            <a:endParaRPr lang="en-US"/>
          </a:p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8C2A08-DE69-F770-7C90-4736ABBB0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8280"/>
            <a:ext cx="1219200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21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57028-6059-8ECC-CDF3-75C3A6F9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Ireland?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80EDD4-8912-76BE-6B64-FA0CC378DCB6}"/>
              </a:ext>
            </a:extLst>
          </p:cNvPr>
          <p:cNvSpPr txBox="1"/>
          <p:nvPr/>
        </p:nvSpPr>
        <p:spPr>
          <a:xfrm>
            <a:off x="3048000" y="6130636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https://www.chesdata.eu/ches-europe</a:t>
            </a:r>
            <a:r>
              <a:rPr lang="en-US" dirty="0"/>
              <a:t> </a:t>
            </a:r>
            <a:endParaRPr lang="en-US"/>
          </a:p>
          <a:p>
            <a:pPr algn="ctr"/>
            <a:endParaRPr lang="en-US"/>
          </a:p>
        </p:txBody>
      </p:sp>
      <p:pic>
        <p:nvPicPr>
          <p:cNvPr id="4" name="Picture 3" descr="Plot object">
            <a:extLst>
              <a:ext uri="{FF2B5EF4-FFF2-40B4-BE49-F238E27FC236}">
                <a16:creationId xmlns:a16="http://schemas.microsoft.com/office/drawing/2014/main" id="{8B2C2560-9A47-E5BD-D274-C00E6C15E5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183" r="17825"/>
          <a:stretch>
            <a:fillRect/>
          </a:stretch>
        </p:blipFill>
        <p:spPr>
          <a:xfrm>
            <a:off x="2558392" y="1474519"/>
            <a:ext cx="7078102" cy="453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049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BCC13-6FAD-BD87-60BF-A9C354930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/>
              <a:t>Recap: Cohabitation </a:t>
            </a:r>
            <a:r>
              <a:rPr lang="en-US"/>
              <a:t>and the primacy of parties in parliamentary democracy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73326-6D86-3A87-F531-B739084908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Example of inter-executive conflict based on the PM and the president being from different parties (</a:t>
            </a:r>
            <a:r>
              <a:rPr lang="en-US" i="1"/>
              <a:t>Cohabitation</a:t>
            </a:r>
            <a:r>
              <a:rPr lang="en-US"/>
              <a:t>)</a:t>
            </a:r>
          </a:p>
          <a:p>
            <a:r>
              <a:rPr lang="en-US"/>
              <a:t>Clear dual democratic legitimacy</a:t>
            </a:r>
          </a:p>
          <a:p>
            <a:pPr marL="0" indent="0">
              <a:buNone/>
            </a:pPr>
            <a:endParaRPr lang="en-US"/>
          </a:p>
          <a:p>
            <a:pPr marL="0" indent="0" algn="ctr">
              <a:buNone/>
            </a:pPr>
            <a:r>
              <a:rPr lang="en-US" b="1"/>
              <a:t>We cannot understand parliamentary democracy without parties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6C41BB-30B9-F51D-10A7-402331D90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43" y="1822318"/>
            <a:ext cx="5524789" cy="347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660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437C-FFA9-37E0-019F-D50D5EDC6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ED0818-4925-EC5B-9E3E-A6DA3B98D909}"/>
              </a:ext>
            </a:extLst>
          </p:cNvPr>
          <p:cNvSpPr/>
          <p:nvPr/>
        </p:nvSpPr>
        <p:spPr>
          <a:xfrm>
            <a:off x="3509818" y="6338454"/>
            <a:ext cx="1085272" cy="19627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363C5C-EDD2-1F61-7975-5A6D498682B7}"/>
              </a:ext>
            </a:extLst>
          </p:cNvPr>
          <p:cNvSpPr/>
          <p:nvPr/>
        </p:nvSpPr>
        <p:spPr>
          <a:xfrm>
            <a:off x="5253181" y="6338454"/>
            <a:ext cx="681181" cy="19627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2AF8F9-7F65-ECAE-E90E-1B12A5325612}"/>
              </a:ext>
            </a:extLst>
          </p:cNvPr>
          <p:cNvSpPr txBox="1"/>
          <p:nvPr/>
        </p:nvSpPr>
        <p:spPr>
          <a:xfrm>
            <a:off x="103909" y="3198091"/>
            <a:ext cx="289791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Koedam J, Binding G, Steenbergen MR. Multidimensional Party Polarization in Europe: Cross-Cutting Divides and Effective Dimensionality. </a:t>
            </a:r>
            <a:r>
              <a:rPr lang="en-US" i="1" dirty="0"/>
              <a:t>British Journal of Political Science</a:t>
            </a:r>
            <a:r>
              <a:rPr lang="en-US"/>
              <a:t>. 2025.</a:t>
            </a:r>
            <a:endParaRPr lang="en-US" dirty="0"/>
          </a:p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4D38E6-52BE-6CBB-0DAE-5B01D8927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054" y="0"/>
            <a:ext cx="6601892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F3D124B-25F8-F38C-16D1-87FC6B332D75}"/>
              </a:ext>
            </a:extLst>
          </p:cNvPr>
          <p:cNvSpPr/>
          <p:nvPr/>
        </p:nvSpPr>
        <p:spPr>
          <a:xfrm>
            <a:off x="6684817" y="23091"/>
            <a:ext cx="1200727" cy="10968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086B32-11B3-8E86-B5E5-CDDAAA93AA40}"/>
              </a:ext>
            </a:extLst>
          </p:cNvPr>
          <p:cNvSpPr/>
          <p:nvPr/>
        </p:nvSpPr>
        <p:spPr>
          <a:xfrm>
            <a:off x="6684817" y="1119909"/>
            <a:ext cx="1200727" cy="10968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0D9B134-04EB-438F-9D1E-22344F1CE101}"/>
              </a:ext>
            </a:extLst>
          </p:cNvPr>
          <p:cNvSpPr/>
          <p:nvPr/>
        </p:nvSpPr>
        <p:spPr>
          <a:xfrm>
            <a:off x="6684816" y="2216726"/>
            <a:ext cx="1200727" cy="10968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7CF2C83-B08B-5362-EB09-CC0607F28DAE}"/>
              </a:ext>
            </a:extLst>
          </p:cNvPr>
          <p:cNvSpPr/>
          <p:nvPr/>
        </p:nvSpPr>
        <p:spPr>
          <a:xfrm>
            <a:off x="5495634" y="-2"/>
            <a:ext cx="1200727" cy="10968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83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34010-F560-F217-180E-AF6306394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1989D-FDC7-26BE-5AB4-3A4B3FD7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Origin of Party systems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B190F-5810-EB97-C161-4C8B31912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/>
              <a:t>Fragmentation?</a:t>
            </a:r>
          </a:p>
          <a:p>
            <a:pPr algn="ctr"/>
            <a:r>
              <a:rPr lang="en-US" b="0" i="1"/>
              <a:t>#Parties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607CB-55EC-234F-DB6B-3F2949F59A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/>
              <a:t>Polarization?</a:t>
            </a:r>
          </a:p>
          <a:p>
            <a:pPr algn="ctr"/>
            <a:r>
              <a:rPr lang="en-US" b="0" i="1"/>
              <a:t>Ideological distance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CB5CF44-E874-5BD4-2BC9-276E5F7F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0241" y="1901226"/>
            <a:ext cx="5157896" cy="243375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/>
              <a:t>Electoral System</a:t>
            </a:r>
            <a:endParaRPr lang="en-US" sz="4800" dirty="0"/>
          </a:p>
          <a:p>
            <a:pPr marL="0" indent="0" algn="ctr">
              <a:buNone/>
            </a:pPr>
            <a:r>
              <a:rPr lang="en-US" sz="4800"/>
              <a:t>(Next week)</a:t>
            </a:r>
            <a:endParaRPr lang="en-US" sz="4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C074C04-3BCF-170D-C627-AF44A1227CAA}"/>
              </a:ext>
            </a:extLst>
          </p:cNvPr>
          <p:cNvSpPr txBox="1">
            <a:spLocks/>
          </p:cNvSpPr>
          <p:nvPr/>
        </p:nvSpPr>
        <p:spPr>
          <a:xfrm>
            <a:off x="3508039" y="3793100"/>
            <a:ext cx="5186650" cy="3684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b="1"/>
              <a:t>Cleavages</a:t>
            </a:r>
            <a:endParaRPr lang="en-US"/>
          </a:p>
          <a:p>
            <a:pPr marL="0" indent="0" algn="ctr">
              <a:buNone/>
            </a:pPr>
            <a:r>
              <a:rPr lang="en-US" sz="4800" b="1"/>
              <a:t>(Party Families)</a:t>
            </a:r>
            <a:endParaRPr lang="en-US" sz="4800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090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0FC1B-E137-4C24-F936-BEC24AD03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9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Recap: </a:t>
            </a:r>
            <a:r>
              <a:rPr lang="en-US"/>
              <a:t>Cleavages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B8A41-1F7D-C2BA-E107-5A0421DCBEC9}"/>
              </a:ext>
            </a:extLst>
          </p:cNvPr>
          <p:cNvSpPr>
            <a:spLocks noGrp="1"/>
          </p:cNvSpPr>
          <p:nvPr/>
        </p:nvSpPr>
        <p:spPr>
          <a:xfrm>
            <a:off x="843391" y="1254730"/>
            <a:ext cx="1050856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/>
              <a:t>Stein </a:t>
            </a:r>
            <a:r>
              <a:rPr lang="en-US" b="1" err="1"/>
              <a:t>Rokkan</a:t>
            </a:r>
            <a:r>
              <a:rPr lang="en-US"/>
              <a:t>: </a:t>
            </a:r>
            <a:r>
              <a:rPr lang="en-US" b="1"/>
              <a:t>Objective </a:t>
            </a:r>
            <a:r>
              <a:rPr lang="en-US"/>
              <a:t>social differences (class, religion, race, ...) of which there is a </a:t>
            </a:r>
            <a:r>
              <a:rPr lang="en-US" b="1"/>
              <a:t>subjective </a:t>
            </a:r>
            <a:r>
              <a:rPr lang="en-US"/>
              <a:t>awareness (cultures, ideologies, </a:t>
            </a:r>
            <a:r>
              <a:rPr lang="en-US" err="1"/>
              <a:t>orientiations</a:t>
            </a:r>
            <a:r>
              <a:rPr lang="en-US"/>
              <a:t>) &amp; that become </a:t>
            </a:r>
            <a:r>
              <a:rPr lang="en-US" err="1"/>
              <a:t>locuses</a:t>
            </a:r>
            <a:r>
              <a:rPr lang="en-US"/>
              <a:t> of </a:t>
            </a:r>
            <a:r>
              <a:rPr lang="en-US" b="1"/>
              <a:t>political </a:t>
            </a:r>
            <a:r>
              <a:rPr lang="en-US" b="1" err="1"/>
              <a:t>organisation</a:t>
            </a:r>
            <a:endParaRPr lang="en-US" b="1"/>
          </a:p>
          <a:p>
            <a:pPr marL="0" indent="0">
              <a:buNone/>
            </a:pPr>
            <a:endParaRPr lang="en-US"/>
          </a:p>
          <a:p>
            <a:pPr>
              <a:buAutoNum type="arabicPeriod"/>
            </a:pPr>
            <a:endParaRPr lang="en-US"/>
          </a:p>
          <a:p>
            <a:pPr>
              <a:buAutoNum type="arabicPeriod"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E0A5D9-7242-9B61-A5AB-FEBFBA538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855" y="2391404"/>
            <a:ext cx="3571875" cy="4352925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C5BCB9EC-50D9-F5A7-89E0-D61CF3344F3B}"/>
              </a:ext>
            </a:extLst>
          </p:cNvPr>
          <p:cNvSpPr txBox="1"/>
          <p:nvPr/>
        </p:nvSpPr>
        <p:spPr>
          <a:xfrm>
            <a:off x="1847641" y="3173562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Owner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5C0D1721-5144-9A58-822E-8504724C8B8D}"/>
              </a:ext>
            </a:extLst>
          </p:cNvPr>
          <p:cNvSpPr txBox="1"/>
          <p:nvPr/>
        </p:nvSpPr>
        <p:spPr>
          <a:xfrm>
            <a:off x="3809791" y="3173562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Worker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C4620745-AA8D-7B28-05DC-530D6ECA6C4B}"/>
              </a:ext>
            </a:extLst>
          </p:cNvPr>
          <p:cNvSpPr txBox="1"/>
          <p:nvPr/>
        </p:nvSpPr>
        <p:spPr>
          <a:xfrm>
            <a:off x="1876216" y="4240362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Church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D3F3C26A-0D1F-4298-FB1A-475D14CE9943}"/>
              </a:ext>
            </a:extLst>
          </p:cNvPr>
          <p:cNvSpPr txBox="1"/>
          <p:nvPr/>
        </p:nvSpPr>
        <p:spPr>
          <a:xfrm>
            <a:off x="3838366" y="4240362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State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CCE10B8B-B290-170C-64F4-5828CD91DACF}"/>
              </a:ext>
            </a:extLst>
          </p:cNvPr>
          <p:cNvSpPr txBox="1"/>
          <p:nvPr/>
        </p:nvSpPr>
        <p:spPr>
          <a:xfrm>
            <a:off x="1866691" y="5326212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Industry</a:t>
            </a: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8C38AE94-2B11-081F-97A8-2C1FEC3F5C28}"/>
              </a:ext>
            </a:extLst>
          </p:cNvPr>
          <p:cNvSpPr txBox="1"/>
          <p:nvPr/>
        </p:nvSpPr>
        <p:spPr>
          <a:xfrm>
            <a:off x="3828841" y="5326212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Rural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8EB953F8-C8EB-EDC4-E1FE-5F85081475AD}"/>
              </a:ext>
            </a:extLst>
          </p:cNvPr>
          <p:cNvSpPr txBox="1"/>
          <p:nvPr/>
        </p:nvSpPr>
        <p:spPr>
          <a:xfrm>
            <a:off x="1847641" y="6440637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Centre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1EF98C07-6E51-D6D3-4513-C116E3E2AED9}"/>
              </a:ext>
            </a:extLst>
          </p:cNvPr>
          <p:cNvSpPr txBox="1"/>
          <p:nvPr/>
        </p:nvSpPr>
        <p:spPr>
          <a:xfrm>
            <a:off x="3714541" y="6440637"/>
            <a:ext cx="118305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Periphery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B629414-1FD8-F969-D653-0C82C5E6AA75}"/>
              </a:ext>
            </a:extLst>
          </p:cNvPr>
          <p:cNvSpPr/>
          <p:nvPr/>
        </p:nvSpPr>
        <p:spPr>
          <a:xfrm>
            <a:off x="3813444" y="5683073"/>
            <a:ext cx="877343" cy="7639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36651BA-F2EA-22DF-20B0-D025253AB174}"/>
              </a:ext>
            </a:extLst>
          </p:cNvPr>
          <p:cNvSpPr/>
          <p:nvPr/>
        </p:nvSpPr>
        <p:spPr>
          <a:xfrm>
            <a:off x="4137294" y="5940248"/>
            <a:ext cx="229643" cy="24008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" name="Picture 14" descr="Stein Rokkan Prize">
            <a:extLst>
              <a:ext uri="{FF2B5EF4-FFF2-40B4-BE49-F238E27FC236}">
                <a16:creationId xmlns:a16="http://schemas.microsoft.com/office/drawing/2014/main" id="{E7A62D2A-F57A-282B-C312-14618ACBB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2057" y="3018125"/>
            <a:ext cx="3824377" cy="326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4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8A03A-EB71-D50B-EA33-6485153A2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060" y="8159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/>
              <a:t>National Revolution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D424D4-ABF1-4A67-3512-C9E743A8B175}"/>
              </a:ext>
            </a:extLst>
          </p:cNvPr>
          <p:cNvSpPr txBox="1">
            <a:spLocks/>
          </p:cNvSpPr>
          <p:nvPr/>
        </p:nvSpPr>
        <p:spPr>
          <a:xfrm>
            <a:off x="822251" y="90738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ctr">
              <a:buAutoNum type="arabicPeriod"/>
            </a:pPr>
            <a:r>
              <a:rPr lang="en-US" sz="4000"/>
              <a:t>Reformation -&gt; Centre-Periphery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D34436-EE02-BF63-EB78-25FEEE90F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678" y="1919778"/>
            <a:ext cx="3342341" cy="183035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1C4F061-C027-3B5A-FA4F-A83F302B6EAB}"/>
              </a:ext>
            </a:extLst>
          </p:cNvPr>
          <p:cNvSpPr txBox="1">
            <a:spLocks/>
          </p:cNvSpPr>
          <p:nvPr/>
        </p:nvSpPr>
        <p:spPr>
          <a:xfrm>
            <a:off x="816307" y="362160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/>
              <a:t>2. French Revolution -&gt; Secular vs. Religious</a:t>
            </a:r>
            <a:endParaRPr lang="en-US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75739B-1902-4D3B-CE97-5322D30AF2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174" r="-287"/>
          <a:stretch>
            <a:fillRect/>
          </a:stretch>
        </p:blipFill>
        <p:spPr>
          <a:xfrm>
            <a:off x="6544298" y="4517620"/>
            <a:ext cx="1659011" cy="16859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A3C5BE-9AEE-0DA7-F2CD-8FC75D199732}"/>
              </a:ext>
            </a:extLst>
          </p:cNvPr>
          <p:cNvSpPr txBox="1"/>
          <p:nvPr/>
        </p:nvSpPr>
        <p:spPr>
          <a:xfrm>
            <a:off x="3161180" y="6202327"/>
            <a:ext cx="262269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Christian </a:t>
            </a:r>
            <a:r>
              <a:rPr lang="en-US"/>
              <a:t>Democratic/ Social </a:t>
            </a:r>
            <a:r>
              <a:rPr lang="en-US" dirty="0"/>
              <a:t>Union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3D7669-54E1-62B2-E9A8-5AA4B88C1AC5}"/>
              </a:ext>
            </a:extLst>
          </p:cNvPr>
          <p:cNvSpPr txBox="1"/>
          <p:nvPr/>
        </p:nvSpPr>
        <p:spPr>
          <a:xfrm>
            <a:off x="6547883" y="6202326"/>
            <a:ext cx="21087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Law and Justice</a:t>
            </a:r>
          </a:p>
        </p:txBody>
      </p:sp>
      <p:pic>
        <p:nvPicPr>
          <p:cNvPr id="3" name="Picture 2" descr="The CDU/CSU | Parties in the German Bundestag">
            <a:extLst>
              <a:ext uri="{FF2B5EF4-FFF2-40B4-BE49-F238E27FC236}">
                <a16:creationId xmlns:a16="http://schemas.microsoft.com/office/drawing/2014/main" id="{ACEC4976-793F-6005-B762-65BA9205E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250" y="4669931"/>
            <a:ext cx="2743198" cy="137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03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C833B-8E67-2267-32D6-54E9896B2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B898C-438C-3D7C-A11E-9551EE928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/>
              <a:t>Industrial Revolution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8AD7F68-E75F-19AB-7BE5-4C6F6DD37358}"/>
              </a:ext>
            </a:extLst>
          </p:cNvPr>
          <p:cNvSpPr txBox="1">
            <a:spLocks/>
          </p:cNvSpPr>
          <p:nvPr/>
        </p:nvSpPr>
        <p:spPr>
          <a:xfrm>
            <a:off x="839972" y="13326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/>
              <a:t>3. Commodity Market -&gt; Urban vs. Rural</a:t>
            </a:r>
            <a:endParaRPr lang="en-US" sz="4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BA06E0-28F5-FAF8-12F6-38E1446D35ED}"/>
              </a:ext>
            </a:extLst>
          </p:cNvPr>
          <p:cNvSpPr txBox="1">
            <a:spLocks/>
          </p:cNvSpPr>
          <p:nvPr/>
        </p:nvSpPr>
        <p:spPr>
          <a:xfrm>
            <a:off x="834028" y="40469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4. </a:t>
            </a:r>
            <a:r>
              <a:rPr lang="en-US" sz="4000" dirty="0" err="1"/>
              <a:t>Labour</a:t>
            </a:r>
            <a:r>
              <a:rPr lang="en-US" sz="4000" dirty="0"/>
              <a:t> Market -&gt; Capital vs. </a:t>
            </a:r>
            <a:r>
              <a:rPr lang="en-US" sz="4000" dirty="0" err="1"/>
              <a:t>Labour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6C91CC-8FE0-D34B-9DA4-838CC9BC31C2}"/>
              </a:ext>
            </a:extLst>
          </p:cNvPr>
          <p:cNvSpPr txBox="1"/>
          <p:nvPr/>
        </p:nvSpPr>
        <p:spPr>
          <a:xfrm>
            <a:off x="3163186" y="5475768"/>
            <a:ext cx="237460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Social Democratic </a:t>
            </a:r>
            <a:r>
              <a:rPr lang="en-US"/>
              <a:t>Party of Germany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0E1D0A-1757-75DA-F9DE-EA2AB2939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613" y="2203819"/>
            <a:ext cx="4676775" cy="18478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CD46D0-2580-5458-BECC-DCE2367568AF}"/>
              </a:ext>
            </a:extLst>
          </p:cNvPr>
          <p:cNvSpPr txBox="1"/>
          <p:nvPr/>
        </p:nvSpPr>
        <p:spPr>
          <a:xfrm>
            <a:off x="3570767" y="4049232"/>
            <a:ext cx="231258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Polish People's Party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4ADB29-07DF-7FB6-A75D-26D413512D2C}"/>
              </a:ext>
            </a:extLst>
          </p:cNvPr>
          <p:cNvSpPr txBox="1"/>
          <p:nvPr/>
        </p:nvSpPr>
        <p:spPr>
          <a:xfrm>
            <a:off x="6352953" y="4049232"/>
            <a:ext cx="231258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Finnish Centre </a:t>
            </a:r>
            <a:r>
              <a:rPr lang="en-US" dirty="0"/>
              <a:t>Party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5E2F9D-11DC-84C2-B089-0C14A14C9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646" y="4891531"/>
            <a:ext cx="1779846" cy="178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55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BF693-82E0-D32F-F4FF-36818BF6A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LDN Party </a:t>
            </a:r>
            <a:r>
              <a:rPr lang="en-US"/>
              <a:t>in Neverland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38B965-CF9E-CDC1-E10A-345E0E977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206" y="1344472"/>
            <a:ext cx="4733925" cy="53625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96D6D3-1DEB-193A-A200-314FDA9A6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7518" y="1348510"/>
            <a:ext cx="4206433" cy="536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76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43C4A-5CE8-D799-7E36-201C1EAB2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A46F354-D8B3-84F7-19A1-DFF493636352}"/>
              </a:ext>
            </a:extLst>
          </p:cNvPr>
          <p:cNvSpPr txBox="1">
            <a:spLocks/>
          </p:cNvSpPr>
          <p:nvPr/>
        </p:nvSpPr>
        <p:spPr>
          <a:xfrm>
            <a:off x="838200" y="18369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Cleavages &amp; Party System Evolution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241671-1EC6-8CB3-792C-72FD770AB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747" y="1251857"/>
            <a:ext cx="6858151" cy="53521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7388FB5-295E-A566-C9A2-F137199A2C65}"/>
              </a:ext>
            </a:extLst>
          </p:cNvPr>
          <p:cNvSpPr/>
          <p:nvPr/>
        </p:nvSpPr>
        <p:spPr>
          <a:xfrm>
            <a:off x="2285999" y="4791363"/>
            <a:ext cx="7666181" cy="1096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47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2D49D-0F49-B73B-CD88-6EAC7F69C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Recap: Transnational Cleavage</a:t>
            </a:r>
          </a:p>
        </p:txBody>
      </p:sp>
      <p:pic>
        <p:nvPicPr>
          <p:cNvPr id="3" name="Picture 2" descr="Transnationalization of Anti-Immigration Movements in Europe - Project ...">
            <a:extLst>
              <a:ext uri="{FF2B5EF4-FFF2-40B4-BE49-F238E27FC236}">
                <a16:creationId xmlns:a16="http://schemas.microsoft.com/office/drawing/2014/main" id="{94A995DB-D3AE-A302-89ED-C6413976F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513" y="2178596"/>
            <a:ext cx="6538821" cy="363661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A95BF31-206D-ACB3-CADD-1C30026481B8}"/>
              </a:ext>
            </a:extLst>
          </p:cNvPr>
          <p:cNvSpPr txBox="1">
            <a:spLocks/>
          </p:cNvSpPr>
          <p:nvPr/>
        </p:nvSpPr>
        <p:spPr>
          <a:xfrm>
            <a:off x="7868728" y="2185059"/>
            <a:ext cx="3887639" cy="361809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err="1"/>
              <a:t>Hooghe</a:t>
            </a:r>
            <a:r>
              <a:rPr lang="en-US" b="1"/>
              <a:t> &amp; Marks:</a:t>
            </a:r>
          </a:p>
          <a:p>
            <a:r>
              <a:rPr lang="en-US"/>
              <a:t>Political conflict is now </a:t>
            </a:r>
            <a:r>
              <a:rPr lang="en-US" b="1"/>
              <a:t>value and culture-driven</a:t>
            </a:r>
          </a:p>
          <a:p>
            <a:r>
              <a:rPr lang="en-US"/>
              <a:t>Triggered by: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Immigration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EU integration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globalization</a:t>
            </a:r>
          </a:p>
          <a:p>
            <a:pPr marL="0" indent="0" algn="ctr">
              <a:buNone/>
            </a:pPr>
            <a:r>
              <a:rPr lang="en-US" sz="3200" i="1"/>
              <a:t>"Defending national, political, social and economic ways of life against external actors who penetrate the state."</a:t>
            </a:r>
          </a:p>
        </p:txBody>
      </p:sp>
      <p:pic>
        <p:nvPicPr>
          <p:cNvPr id="6" name="Picture 5" descr="Cleavage theory meets Europe's crises: Lipset, Rokkan, and the ...">
            <a:extLst>
              <a:ext uri="{FF2B5EF4-FFF2-40B4-BE49-F238E27FC236}">
                <a16:creationId xmlns:a16="http://schemas.microsoft.com/office/drawing/2014/main" id="{1B2C9BF0-272E-3935-F210-6DA48145F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514" y="4714570"/>
            <a:ext cx="1708030" cy="214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2867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EE12E-2858-E6DA-E925-28389FF62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0DBCEAE-85D1-39D2-2A9F-5C891D5ACE4B}"/>
              </a:ext>
            </a:extLst>
          </p:cNvPr>
          <p:cNvSpPr txBox="1">
            <a:spLocks/>
          </p:cNvSpPr>
          <p:nvPr/>
        </p:nvSpPr>
        <p:spPr>
          <a:xfrm>
            <a:off x="838200" y="18369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Cleavages &amp; Party System Evolution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4E4C6A-533A-6050-C0BF-FACB30FCD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747" y="1251857"/>
            <a:ext cx="6858151" cy="535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200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D62D5-E97D-254E-1CDD-2D3716FCE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36624-D6CB-E680-0A38-FF4F68574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Origin of Party systems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48AAF-C3C8-37CC-555F-4FDEB52519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/>
              <a:t>Fragmentation?</a:t>
            </a:r>
          </a:p>
          <a:p>
            <a:pPr algn="ctr"/>
            <a:r>
              <a:rPr lang="en-US" b="0" i="1"/>
              <a:t>#Parties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DC9C7D-5048-82BD-315B-F0FCF945CC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/>
              <a:t>Polarization?</a:t>
            </a:r>
          </a:p>
          <a:p>
            <a:pPr algn="ctr"/>
            <a:r>
              <a:rPr lang="en-US" b="0" i="1"/>
              <a:t>Ideological distance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D28CDB8-2F32-9829-EF80-6F70C19FA5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0241" y="1901226"/>
            <a:ext cx="5157896" cy="243375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/>
              <a:t>Electoral System</a:t>
            </a:r>
            <a:endParaRPr lang="en-US" sz="4800" dirty="0"/>
          </a:p>
          <a:p>
            <a:pPr marL="0" indent="0" algn="ctr">
              <a:buNone/>
            </a:pPr>
            <a:r>
              <a:rPr lang="en-US" sz="4800"/>
              <a:t>(Next week)</a:t>
            </a:r>
            <a:endParaRPr lang="en-US" sz="4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5449CC8-CFB4-AF46-163D-8A6098B591C4}"/>
              </a:ext>
            </a:extLst>
          </p:cNvPr>
          <p:cNvSpPr txBox="1">
            <a:spLocks/>
          </p:cNvSpPr>
          <p:nvPr/>
        </p:nvSpPr>
        <p:spPr>
          <a:xfrm>
            <a:off x="3508039" y="3793100"/>
            <a:ext cx="5186650" cy="3684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b="1"/>
              <a:t>Cleavages</a:t>
            </a:r>
            <a:endParaRPr lang="en-US"/>
          </a:p>
          <a:p>
            <a:pPr marL="0" indent="0" algn="ctr">
              <a:buNone/>
            </a:pPr>
            <a:r>
              <a:rPr lang="en-US" sz="4800" b="1"/>
              <a:t>(Party Families)</a:t>
            </a:r>
            <a:endParaRPr lang="en-US" sz="4800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5EAAFA-AC84-D184-4192-668D3DE1EFA2}"/>
              </a:ext>
            </a:extLst>
          </p:cNvPr>
          <p:cNvSpPr/>
          <p:nvPr/>
        </p:nvSpPr>
        <p:spPr>
          <a:xfrm>
            <a:off x="2057400" y="1352550"/>
            <a:ext cx="2990850" cy="123825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76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1C39A1-4050-83BA-FB61-0A90AE85C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596" y="4330"/>
            <a:ext cx="5124738" cy="68493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A18BB82-DF9B-E2E7-4407-38C08258E39E}"/>
              </a:ext>
            </a:extLst>
          </p:cNvPr>
          <p:cNvSpPr/>
          <p:nvPr/>
        </p:nvSpPr>
        <p:spPr>
          <a:xfrm>
            <a:off x="646545" y="4837545"/>
            <a:ext cx="4006272" cy="1731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38FC83-B73B-D930-8F3A-874DFA6166E0}"/>
              </a:ext>
            </a:extLst>
          </p:cNvPr>
          <p:cNvSpPr/>
          <p:nvPr/>
        </p:nvSpPr>
        <p:spPr>
          <a:xfrm>
            <a:off x="-11547" y="5010726"/>
            <a:ext cx="750454" cy="1731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E9B238-CDCC-9587-C9FF-EEF26BA36207}"/>
              </a:ext>
            </a:extLst>
          </p:cNvPr>
          <p:cNvSpPr txBox="1"/>
          <p:nvPr/>
        </p:nvSpPr>
        <p:spPr>
          <a:xfrm>
            <a:off x="5564909" y="1223818"/>
            <a:ext cx="6142181" cy="5509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NZ: more veto-players</a:t>
            </a:r>
          </a:p>
          <a:p>
            <a:pPr marL="457200" indent="-457200">
              <a:buFont typeface="Arial"/>
              <a:buChar char="•"/>
            </a:pPr>
            <a:r>
              <a:rPr lang="en-US" sz="3200"/>
              <a:t>More actors who need to agree</a:t>
            </a:r>
          </a:p>
          <a:p>
            <a:pPr marL="457200" indent="-457200">
              <a:buFont typeface="Arial"/>
              <a:buChar char="•"/>
            </a:pPr>
            <a:r>
              <a:rPr lang="en-US" sz="3200"/>
              <a:t>Less likely to change status quo (Tsebelis)</a:t>
            </a:r>
            <a:endParaRPr lang="en-US"/>
          </a:p>
          <a:p>
            <a:pPr marL="457200" indent="-457200">
              <a:buFont typeface="Arial"/>
              <a:buChar char="•"/>
            </a:pPr>
            <a:endParaRPr lang="en-US" sz="3200"/>
          </a:p>
          <a:p>
            <a:r>
              <a:rPr lang="en-US" sz="3200"/>
              <a:t>More veto-players:</a:t>
            </a:r>
          </a:p>
          <a:p>
            <a:pPr marL="457200" indent="-457200">
              <a:buFont typeface="Arial"/>
              <a:buChar char="•"/>
            </a:pPr>
            <a:r>
              <a:rPr lang="en-US" sz="3200"/>
              <a:t>Pro: Commitment to SQ is more credible</a:t>
            </a:r>
          </a:p>
          <a:p>
            <a:pPr marL="457200" indent="-457200">
              <a:buFont typeface="Arial"/>
              <a:buChar char="•"/>
            </a:pPr>
            <a:r>
              <a:rPr lang="en-US" sz="3200"/>
              <a:t>Contra: Less flexibility to react to change</a:t>
            </a:r>
          </a:p>
          <a:p>
            <a:endParaRPr lang="en-US" sz="32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8691620-C387-0F00-9E7C-8BB28CBE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927" y="88034"/>
            <a:ext cx="10515600" cy="1325563"/>
          </a:xfrm>
        </p:spPr>
        <p:txBody>
          <a:bodyPr/>
          <a:lstStyle/>
          <a:p>
            <a:pPr algn="ctr"/>
            <a:r>
              <a:rPr lang="en-US" sz="4000" i="1"/>
              <a:t>Recap: Parties as Veto-Players</a:t>
            </a:r>
          </a:p>
        </p:txBody>
      </p:sp>
    </p:spTree>
    <p:extLst>
      <p:ext uri="{BB962C8B-B14F-4D97-AF65-F5344CB8AC3E}">
        <p14:creationId xmlns:p14="http://schemas.microsoft.com/office/powerpoint/2010/main" val="3550003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E9164-CE79-501A-98A7-907D17D45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8D2FE-9A81-02A6-4F04-AB804F01C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Issue Dimensions and #Parties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Lijphart</a:t>
            </a:r>
            <a:r>
              <a:rPr lang="en-US" dirty="0"/>
              <a:t>, 1999)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96B335-0BFF-D76B-3F8F-93BC0DC61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49" y="1712568"/>
            <a:ext cx="2421659" cy="3653683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B3E891C-26D6-CF1D-13B6-B512D13B8808}"/>
              </a:ext>
            </a:extLst>
          </p:cNvPr>
          <p:cNvSpPr txBox="1">
            <a:spLocks/>
          </p:cNvSpPr>
          <p:nvPr/>
        </p:nvSpPr>
        <p:spPr>
          <a:xfrm>
            <a:off x="3576062" y="1730295"/>
            <a:ext cx="7783026" cy="48151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US" sz="3200"/>
              <a:t>Two-party systems: left-right</a:t>
            </a:r>
          </a:p>
          <a:p>
            <a:pPr marL="457200" indent="-457200"/>
            <a:r>
              <a:rPr lang="en-US" sz="3200"/>
              <a:t>Multiparty systems: multiple issue dimensions</a:t>
            </a:r>
            <a:endParaRPr lang="en-US" sz="3200" dirty="0"/>
          </a:p>
          <a:p>
            <a:pPr marL="457200" indent="-457200"/>
            <a:r>
              <a:rPr lang="en-US" sz="3200" dirty="0"/>
              <a:t>Taagepera &amp; </a:t>
            </a:r>
            <a:r>
              <a:rPr lang="en-US" sz="3200" dirty="0" err="1"/>
              <a:t>Grofman</a:t>
            </a:r>
            <a:r>
              <a:rPr lang="en-US" sz="3200" dirty="0"/>
              <a:t> (1985): </a:t>
            </a:r>
            <a:r>
              <a:rPr lang="en-US" sz="3200" b="1" dirty="0"/>
              <a:t>N = I + 1</a:t>
            </a:r>
          </a:p>
          <a:p>
            <a:pPr marL="457200" indent="-457200"/>
            <a:r>
              <a:rPr lang="en-US" sz="3200" b="1" dirty="0"/>
              <a:t>Ireland</a:t>
            </a:r>
            <a:r>
              <a:rPr lang="en-US" sz="3200" dirty="0"/>
              <a:t>: historically 2 issue dimensions and around 3 effective </a:t>
            </a:r>
            <a:r>
              <a:rPr lang="en-US" sz="3200"/>
              <a:t>parties</a:t>
            </a:r>
            <a:endParaRPr lang="en-US"/>
          </a:p>
          <a:p>
            <a:pPr marL="457200" indent="-457200"/>
            <a:r>
              <a:rPr lang="en-US" sz="3200"/>
              <a:t>But in 2024: 6.5 ENEP &amp; 5.2 ENPP</a:t>
            </a:r>
            <a:endParaRPr lang="en-US" dirty="0"/>
          </a:p>
          <a:p>
            <a:pPr marL="457200" indent="-457200"/>
            <a:r>
              <a:rPr lang="en-US" sz="3200" b="1"/>
              <a:t>Effect of electoral system + Party system change</a:t>
            </a:r>
            <a:endParaRPr lang="en-US"/>
          </a:p>
          <a:p>
            <a:pPr marL="0" indent="0" algn="ctr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125191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29746-A849-AE0C-9B94-04C9D8372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Have party systems changed?</a:t>
            </a:r>
            <a:br>
              <a:rPr lang="en-US" dirty="0"/>
            </a:br>
            <a:r>
              <a:rPr lang="en-US"/>
              <a:t> Polarization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E5F7A6-5E85-9B22-3553-BB2D79CDC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9269"/>
            <a:ext cx="5157787" cy="426700"/>
          </a:xfrm>
        </p:spPr>
        <p:txBody>
          <a:bodyPr/>
          <a:lstStyle/>
          <a:p>
            <a:pPr algn="ctr"/>
            <a:r>
              <a:rPr lang="en-US"/>
              <a:t>Ireland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ADCA0D-44F7-7276-6A66-63E355924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4767" y="1635670"/>
            <a:ext cx="5183188" cy="528211"/>
          </a:xfrm>
        </p:spPr>
        <p:txBody>
          <a:bodyPr/>
          <a:lstStyle/>
          <a:p>
            <a:pPr algn="ctr"/>
            <a:r>
              <a:rPr lang="en-US"/>
              <a:t>Netherlands</a:t>
            </a:r>
          </a:p>
        </p:txBody>
      </p:sp>
      <p:pic>
        <p:nvPicPr>
          <p:cNvPr id="7" name="Content Placeholder 6" descr="Plot object">
            <a:extLst>
              <a:ext uri="{FF2B5EF4-FFF2-40B4-BE49-F238E27FC236}">
                <a16:creationId xmlns:a16="http://schemas.microsoft.com/office/drawing/2014/main" id="{60035EDB-695F-EF7C-31DE-8AE0D5AE68C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12907" r="22306" b="-262"/>
          <a:stretch>
            <a:fillRect/>
          </a:stretch>
        </p:blipFill>
        <p:spPr>
          <a:xfrm>
            <a:off x="210499" y="2188099"/>
            <a:ext cx="5886302" cy="4359446"/>
          </a:xfrm>
          <a:prstGeom prst="rect">
            <a:avLst/>
          </a:prstGeom>
        </p:spPr>
      </p:pic>
      <p:pic>
        <p:nvPicPr>
          <p:cNvPr id="9" name="Picture 8" descr="Plot object">
            <a:extLst>
              <a:ext uri="{FF2B5EF4-FFF2-40B4-BE49-F238E27FC236}">
                <a16:creationId xmlns:a16="http://schemas.microsoft.com/office/drawing/2014/main" id="{61DE5B97-651E-648C-31FD-A9FC45FB58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99" r="22201" b="-199"/>
          <a:stretch>
            <a:fillRect/>
          </a:stretch>
        </p:blipFill>
        <p:spPr>
          <a:xfrm>
            <a:off x="6096000" y="2186485"/>
            <a:ext cx="5875220" cy="43616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1F3AD03-0C8B-CFB1-02AA-362DE16DB4D5}"/>
              </a:ext>
            </a:extLst>
          </p:cNvPr>
          <p:cNvSpPr txBox="1"/>
          <p:nvPr/>
        </p:nvSpPr>
        <p:spPr>
          <a:xfrm>
            <a:off x="3048000" y="6533866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hlinkClick r:id="rId4"/>
              </a:rPr>
              <a:t>https://www.chesdata.eu/ches-europe</a:t>
            </a:r>
            <a:r>
              <a:rPr lang="en-US" dirty="0"/>
              <a:t> 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49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7EB96-775C-C941-341E-339752023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Have Party Systems Changed?</a:t>
            </a:r>
            <a:br>
              <a:rPr lang="en-US" dirty="0"/>
            </a:br>
            <a:r>
              <a:rPr lang="en-US"/>
              <a:t>Fragmentation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BB93C9-744D-6EEE-C995-DC76A5295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330" y="1710636"/>
            <a:ext cx="5079342" cy="10357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9329B1-C842-2DAF-B9AD-1334D6722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330" y="2745806"/>
            <a:ext cx="5079342" cy="10357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395989-525B-E4B9-85A7-4943802E96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330" y="3780976"/>
            <a:ext cx="5079342" cy="1035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557A1C-CAF6-93AA-C959-4EBC741429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329" y="4816146"/>
            <a:ext cx="5079342" cy="10357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2ABBFC-CE42-A3DA-C035-E401FAC8DC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1123" y="1710637"/>
            <a:ext cx="5237493" cy="10357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5361BC-BB2E-4522-A1F1-58ADA349E0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1121" y="2745806"/>
            <a:ext cx="5237493" cy="10357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633741-7274-FF93-1118-066674211D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1122" y="3780976"/>
            <a:ext cx="5237493" cy="11507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AE79CC-9F21-6DB5-AC62-8C80089A55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1122" y="4931164"/>
            <a:ext cx="5237493" cy="11363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96B7F3-AEDD-70A5-09E3-17C014966CBA}"/>
              </a:ext>
            </a:extLst>
          </p:cNvPr>
          <p:cNvSpPr txBox="1"/>
          <p:nvPr/>
        </p:nvSpPr>
        <p:spPr>
          <a:xfrm>
            <a:off x="445698" y="6060057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11"/>
              </a:rPr>
              <a:t>https://europeelects.eu/2022/03/07/fragmentation/</a:t>
            </a:r>
            <a:r>
              <a:rPr lang="en-US" dirty="0"/>
              <a:t> 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482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08A6E-4AC1-1A52-1624-C6660DC75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6FAC6-7BA1-232D-49A8-A9E93203E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Have party systems changed?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78D9E-F476-6EE3-1C9E-150D13BDB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98792"/>
          </a:xfrm>
        </p:spPr>
        <p:txBody>
          <a:bodyPr>
            <a:normAutofit/>
          </a:bodyPr>
          <a:lstStyle/>
          <a:p>
            <a:pPr algn="ctr"/>
            <a:r>
              <a:rPr lang="en-US"/>
              <a:t>Yes</a:t>
            </a:r>
            <a:endParaRPr lang="en-US" b="0" i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01FE51-2B8E-804A-B0F7-7DD54C489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93348" cy="498792"/>
          </a:xfrm>
        </p:spPr>
        <p:txBody>
          <a:bodyPr>
            <a:normAutofit/>
          </a:bodyPr>
          <a:lstStyle/>
          <a:p>
            <a:pPr algn="ctr"/>
            <a:r>
              <a:rPr lang="en-US"/>
              <a:t>But</a:t>
            </a:r>
            <a:endParaRPr lang="en-US" b="0" i="1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25A942-8BEE-A5C9-F404-4248B4343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0745" y="2271395"/>
            <a:ext cx="5044643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New parties are not always successful (</a:t>
            </a:r>
            <a:r>
              <a:rPr lang="en-US" dirty="0" err="1"/>
              <a:t>f.i</a:t>
            </a:r>
            <a:r>
              <a:rPr lang="en-US" dirty="0"/>
              <a:t>. flash parties)</a:t>
            </a:r>
          </a:p>
          <a:p>
            <a:r>
              <a:rPr lang="en-US" dirty="0"/>
              <a:t>Traditional left-right blocs remain consistent</a:t>
            </a:r>
          </a:p>
          <a:p>
            <a:r>
              <a:rPr lang="en-US" dirty="0"/>
              <a:t>Institutionalism (electoral system, political finance rules, …) keep the status quo largely intact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F62D341C-CBA7-24F6-7DB3-CB2C7FF83B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71395"/>
            <a:ext cx="5758150" cy="41011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Voters switch between parties more </a:t>
            </a:r>
            <a:r>
              <a:rPr lang="en-US"/>
              <a:t>(</a:t>
            </a:r>
            <a:r>
              <a:rPr lang="en-US" b="1"/>
              <a:t>electoral volatility</a:t>
            </a:r>
            <a:r>
              <a:rPr lang="en-US"/>
              <a:t>)</a:t>
            </a:r>
            <a:endParaRPr lang="en-US" dirty="0"/>
          </a:p>
          <a:p>
            <a:r>
              <a:rPr lang="en-US"/>
              <a:t>Preferences have become more individual (</a:t>
            </a:r>
            <a:r>
              <a:rPr lang="en-US" b="1"/>
              <a:t>dealignment</a:t>
            </a:r>
            <a:r>
              <a:rPr lang="en-US"/>
              <a:t>)</a:t>
            </a:r>
            <a:endParaRPr lang="en-US" dirty="0"/>
          </a:p>
          <a:p>
            <a:r>
              <a:rPr lang="en-US"/>
              <a:t>Parties have seen changes in ideological positioning as cleavages subside and value-driven conflict rises</a:t>
            </a:r>
            <a:endParaRPr lang="en-US" dirty="0"/>
          </a:p>
          <a:p>
            <a:r>
              <a:rPr lang="en-US"/>
              <a:t>New parties keep popping up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69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C1192-FE3D-4650-4A5E-1DCDC04FB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2456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5400" b="1" i="1"/>
              <a:t>Parliament &amp; Government are like two machines driven by the same motor – the party. </a:t>
            </a:r>
            <a:br>
              <a:rPr lang="en-US" sz="5400" i="1"/>
            </a:br>
            <a:r>
              <a:rPr lang="en-US" sz="5400"/>
              <a:t>Maurice Duverger (1954: 46) about the UK</a:t>
            </a:r>
          </a:p>
        </p:txBody>
      </p:sp>
    </p:spTree>
    <p:extLst>
      <p:ext uri="{BB962C8B-B14F-4D97-AF65-F5344CB8AC3E}">
        <p14:creationId xmlns:p14="http://schemas.microsoft.com/office/powerpoint/2010/main" val="3132510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articracy Rules: the triumph of clever politics over leadership ...">
            <a:extLst>
              <a:ext uri="{FF2B5EF4-FFF2-40B4-BE49-F238E27FC236}">
                <a16:creationId xmlns:a16="http://schemas.microsoft.com/office/drawing/2014/main" id="{D8E1BEC3-1B6C-50B6-5882-C800475C5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570" y="1292164"/>
            <a:ext cx="6826370" cy="42880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D1FEE5-A861-E3CD-1074-3C8DE19C9989}"/>
              </a:ext>
            </a:extLst>
          </p:cNvPr>
          <p:cNvSpPr txBox="1"/>
          <p:nvPr/>
        </p:nvSpPr>
        <p:spPr>
          <a:xfrm>
            <a:off x="7570038" y="759484"/>
            <a:ext cx="4208612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/>
              <a:t>Parties dominate parliaments...</a:t>
            </a:r>
          </a:p>
          <a:p>
            <a:pPr marL="285750" indent="-285750">
              <a:buFont typeface="Arial"/>
              <a:buChar char="•"/>
            </a:pPr>
            <a:r>
              <a:rPr lang="en-US" sz="2400"/>
              <a:t>MPs are committed to parties</a:t>
            </a:r>
          </a:p>
          <a:p>
            <a:pPr marL="285750" indent="-285750">
              <a:buFont typeface="Arial"/>
              <a:buChar char="•"/>
            </a:pPr>
            <a:r>
              <a:rPr lang="en-US" sz="2400"/>
              <a:t>Parties support government</a:t>
            </a:r>
          </a:p>
          <a:p>
            <a:pPr marL="285750" indent="-285750">
              <a:buFont typeface="Arial"/>
              <a:buChar char="•"/>
            </a:pPr>
            <a:r>
              <a:rPr lang="en-US" sz="2400"/>
              <a:t>Transparent voting leads to high party discipline</a:t>
            </a:r>
          </a:p>
          <a:p>
            <a:pPr marL="285750" indent="-285750">
              <a:buFont typeface="Arial"/>
              <a:buChar char="•"/>
            </a:pPr>
            <a:r>
              <a:rPr lang="en-US" sz="2400"/>
              <a:t>Professionalization makes MPs dependent on their party</a:t>
            </a:r>
          </a:p>
          <a:p>
            <a:pPr marL="285750" indent="-285750">
              <a:buFont typeface="Arial"/>
              <a:buChar char="•"/>
            </a:pPr>
            <a:endParaRPr lang="en-US" sz="2400"/>
          </a:p>
          <a:p>
            <a:r>
              <a:rPr lang="en-US" sz="2400" b="1"/>
              <a:t>… &amp; Governments</a:t>
            </a:r>
          </a:p>
          <a:p>
            <a:pPr marL="285750" indent="-285750">
              <a:buFont typeface="Arial"/>
              <a:buChar char="•"/>
            </a:pPr>
            <a:r>
              <a:rPr lang="en-US" sz="2400"/>
              <a:t>Compiled by parties</a:t>
            </a:r>
          </a:p>
          <a:p>
            <a:pPr marL="285750" indent="-285750">
              <a:buFont typeface="Arial"/>
              <a:buChar char="•"/>
            </a:pPr>
            <a:r>
              <a:rPr lang="en-US" sz="2400"/>
              <a:t>Can put pressure on government</a:t>
            </a:r>
          </a:p>
        </p:txBody>
      </p:sp>
    </p:spTree>
    <p:extLst>
      <p:ext uri="{BB962C8B-B14F-4D97-AF65-F5344CB8AC3E}">
        <p14:creationId xmlns:p14="http://schemas.microsoft.com/office/powerpoint/2010/main" val="2807941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4E697D2-5C9E-A1C7-D8B3-B6714D84167B}"/>
              </a:ext>
            </a:extLst>
          </p:cNvPr>
          <p:cNvSpPr/>
          <p:nvPr/>
        </p:nvSpPr>
        <p:spPr>
          <a:xfrm>
            <a:off x="4666837" y="1749961"/>
            <a:ext cx="2909454" cy="1143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Institutions</a:t>
            </a:r>
          </a:p>
          <a:p>
            <a:pPr algn="ctr"/>
            <a:r>
              <a:rPr lang="en-US"/>
              <a:t>Parliament &amp; Government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BD1D921-E016-3F3A-C015-81E6AFDB10AA}"/>
              </a:ext>
            </a:extLst>
          </p:cNvPr>
          <p:cNvSpPr/>
          <p:nvPr/>
        </p:nvSpPr>
        <p:spPr>
          <a:xfrm>
            <a:off x="1757382" y="4463142"/>
            <a:ext cx="2909454" cy="1143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Individuals</a:t>
            </a:r>
            <a:endParaRPr lang="en-US" b="1" dirty="0"/>
          </a:p>
          <a:p>
            <a:pPr algn="ctr"/>
            <a:r>
              <a:rPr lang="en-US"/>
              <a:t>Voters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1006DF-BC41-0A60-1247-BABF41C77162}"/>
              </a:ext>
            </a:extLst>
          </p:cNvPr>
          <p:cNvSpPr/>
          <p:nvPr/>
        </p:nvSpPr>
        <p:spPr>
          <a:xfrm>
            <a:off x="7576291" y="4463141"/>
            <a:ext cx="2909454" cy="1143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Groups</a:t>
            </a:r>
          </a:p>
          <a:p>
            <a:pPr algn="ctr"/>
            <a:r>
              <a:rPr lang="en-US"/>
              <a:t>Parties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85DE734-83AD-7CE6-70D9-185D62B3F619}"/>
              </a:ext>
            </a:extLst>
          </p:cNvPr>
          <p:cNvCxnSpPr/>
          <p:nvPr/>
        </p:nvCxnSpPr>
        <p:spPr>
          <a:xfrm>
            <a:off x="7553201" y="2823687"/>
            <a:ext cx="1431635" cy="160481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B71E40B-F4D8-D720-0A7B-12C5C05C3D89}"/>
              </a:ext>
            </a:extLst>
          </p:cNvPr>
          <p:cNvCxnSpPr>
            <a:cxnSpLocks/>
          </p:cNvCxnSpPr>
          <p:nvPr/>
        </p:nvCxnSpPr>
        <p:spPr>
          <a:xfrm flipH="1">
            <a:off x="3223654" y="2823685"/>
            <a:ext cx="1431637" cy="160481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DFE01BD-4982-7F39-F351-686FDA71D858}"/>
              </a:ext>
            </a:extLst>
          </p:cNvPr>
          <p:cNvCxnSpPr>
            <a:cxnSpLocks/>
          </p:cNvCxnSpPr>
          <p:nvPr/>
        </p:nvCxnSpPr>
        <p:spPr>
          <a:xfrm flipV="1">
            <a:off x="3570018" y="2962230"/>
            <a:ext cx="1281544" cy="143163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927586C-632A-590C-8795-43F9D6C9A2B7}"/>
              </a:ext>
            </a:extLst>
          </p:cNvPr>
          <p:cNvCxnSpPr>
            <a:cxnSpLocks/>
          </p:cNvCxnSpPr>
          <p:nvPr/>
        </p:nvCxnSpPr>
        <p:spPr>
          <a:xfrm flipH="1" flipV="1">
            <a:off x="7426199" y="2927594"/>
            <a:ext cx="1281546" cy="150090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581F8CD-D14E-FB55-BB3A-736760C6EFF5}"/>
              </a:ext>
            </a:extLst>
          </p:cNvPr>
          <p:cNvCxnSpPr>
            <a:cxnSpLocks/>
          </p:cNvCxnSpPr>
          <p:nvPr/>
        </p:nvCxnSpPr>
        <p:spPr>
          <a:xfrm flipV="1">
            <a:off x="4655291" y="5086593"/>
            <a:ext cx="2909452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62F8433-468E-3A2E-565D-3CA88D63A1D2}"/>
              </a:ext>
            </a:extLst>
          </p:cNvPr>
          <p:cNvCxnSpPr>
            <a:cxnSpLocks/>
          </p:cNvCxnSpPr>
          <p:nvPr/>
        </p:nvCxnSpPr>
        <p:spPr>
          <a:xfrm flipH="1">
            <a:off x="4747651" y="5305956"/>
            <a:ext cx="2713187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9" name="Picture 48">
            <a:extLst>
              <a:ext uri="{FF2B5EF4-FFF2-40B4-BE49-F238E27FC236}">
                <a16:creationId xmlns:a16="http://schemas.microsoft.com/office/drawing/2014/main" id="{183CAEEB-E14D-CFB2-EF6D-F92BFD50B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7" y="277813"/>
            <a:ext cx="3316968" cy="163059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D14AA1F6-D152-C110-1089-99EF186FF85A}"/>
              </a:ext>
            </a:extLst>
          </p:cNvPr>
          <p:cNvSpPr/>
          <p:nvPr/>
        </p:nvSpPr>
        <p:spPr>
          <a:xfrm>
            <a:off x="4651539" y="2895499"/>
            <a:ext cx="6594670" cy="325385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765BC57-BF2E-B3B7-6F44-4CD5CEF0D698}"/>
              </a:ext>
            </a:extLst>
          </p:cNvPr>
          <p:cNvSpPr txBox="1"/>
          <p:nvPr/>
        </p:nvSpPr>
        <p:spPr>
          <a:xfrm>
            <a:off x="7236383" y="5687391"/>
            <a:ext cx="442481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C00000"/>
                </a:solidFill>
              </a:rPr>
              <a:t>Democratic Competition</a:t>
            </a:r>
            <a:endParaRPr lang="en-US" sz="2400">
              <a:solidFill>
                <a:srgbClr val="C00000"/>
              </a:solidFill>
            </a:endParaRPr>
          </a:p>
        </p:txBody>
      </p:sp>
      <p:sp>
        <p:nvSpPr>
          <p:cNvPr id="58" name="Arrow: Bent 57">
            <a:extLst>
              <a:ext uri="{FF2B5EF4-FFF2-40B4-BE49-F238E27FC236}">
                <a16:creationId xmlns:a16="http://schemas.microsoft.com/office/drawing/2014/main" id="{233EE751-BE4C-E7D7-7AEC-93218516AE49}"/>
              </a:ext>
            </a:extLst>
          </p:cNvPr>
          <p:cNvSpPr/>
          <p:nvPr/>
        </p:nvSpPr>
        <p:spPr>
          <a:xfrm flipH="1">
            <a:off x="4140363" y="715070"/>
            <a:ext cx="2084134" cy="1034076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961EBF-EE7A-B4AB-3970-93A59EFFB011}"/>
              </a:ext>
            </a:extLst>
          </p:cNvPr>
          <p:cNvSpPr txBox="1"/>
          <p:nvPr/>
        </p:nvSpPr>
        <p:spPr>
          <a:xfrm>
            <a:off x="5075327" y="5418159"/>
            <a:ext cx="203834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Seeking Votes</a:t>
            </a:r>
            <a:endParaRPr lang="en-US" sz="200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FE197E0-8158-9861-65F0-4C3E9F761775}"/>
              </a:ext>
            </a:extLst>
          </p:cNvPr>
          <p:cNvSpPr txBox="1"/>
          <p:nvPr/>
        </p:nvSpPr>
        <p:spPr>
          <a:xfrm>
            <a:off x="6780755" y="3495016"/>
            <a:ext cx="134892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Seeking Office</a:t>
            </a:r>
            <a:endParaRPr lang="en-US" sz="200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F45005F-D74A-1565-D174-7E2D7AA959D3}"/>
              </a:ext>
            </a:extLst>
          </p:cNvPr>
          <p:cNvSpPr txBox="1"/>
          <p:nvPr/>
        </p:nvSpPr>
        <p:spPr>
          <a:xfrm>
            <a:off x="5075326" y="4329587"/>
            <a:ext cx="20383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Vote based on political culture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63D0B4E-F09A-2D52-9C1A-ECD1AA120786}"/>
              </a:ext>
            </a:extLst>
          </p:cNvPr>
          <p:cNvSpPr txBox="1"/>
          <p:nvPr/>
        </p:nvSpPr>
        <p:spPr>
          <a:xfrm>
            <a:off x="8132398" y="3077730"/>
            <a:ext cx="131263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Electoral system</a:t>
            </a:r>
            <a:endParaRPr lang="en-US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295515E4-7A7B-BF5D-7839-C1F99830F9A4}"/>
              </a:ext>
            </a:extLst>
          </p:cNvPr>
          <p:cNvSpPr/>
          <p:nvPr/>
        </p:nvSpPr>
        <p:spPr>
          <a:xfrm>
            <a:off x="4964545" y="5245821"/>
            <a:ext cx="2256311" cy="75210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E30EA2-5036-01F6-6945-3C9B6624057C}"/>
              </a:ext>
            </a:extLst>
          </p:cNvPr>
          <p:cNvSpPr/>
          <p:nvPr/>
        </p:nvSpPr>
        <p:spPr>
          <a:xfrm>
            <a:off x="6776091" y="3491782"/>
            <a:ext cx="1278651" cy="70897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3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602AF-D383-A5AE-AF2F-F7E3AFD48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40" y="2773045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6000" dirty="0"/>
              <a:t>Parties are categorized along their </a:t>
            </a:r>
            <a:r>
              <a:rPr lang="en-US" sz="6000" i="1" dirty="0"/>
              <a:t>origin </a:t>
            </a:r>
            <a:r>
              <a:rPr lang="en-US" sz="6000" dirty="0"/>
              <a:t>and </a:t>
            </a:r>
            <a:r>
              <a:rPr lang="en-US" sz="6000" i="1" dirty="0"/>
              <a:t>ideologies </a:t>
            </a:r>
            <a:r>
              <a:rPr lang="en-US" sz="6000" dirty="0"/>
              <a:t>into party </a:t>
            </a:r>
            <a:r>
              <a:rPr lang="en-US" sz="6000" b="1" dirty="0"/>
              <a:t>families</a:t>
            </a:r>
            <a:r>
              <a:rPr lang="en-US" sz="6000" dirty="0"/>
              <a:t>, most of which are represented in almost every country's party </a:t>
            </a:r>
            <a:r>
              <a:rPr lang="en-US" sz="6000" b="1"/>
              <a:t>system</a:t>
            </a:r>
            <a:r>
              <a:rPr lang="en-US" sz="6000"/>
              <a:t>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784058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8BACF-FC37-ACD7-B5BA-C493403C0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What defines a party system? (Sartori, 1976)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C4BB7-0632-D519-525C-37745DD3CE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/>
              <a:t>Fragmentation</a:t>
            </a:r>
          </a:p>
          <a:p>
            <a:pPr algn="ctr"/>
            <a:r>
              <a:rPr lang="en-US" b="0" i="1"/>
              <a:t>#Parties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06A147-C295-D953-01E1-42F9C7AAD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758150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Just count the parties?</a:t>
            </a:r>
          </a:p>
          <a:p>
            <a:r>
              <a:rPr lang="en-US"/>
              <a:t>Instead: </a:t>
            </a:r>
            <a:r>
              <a:rPr lang="en-US" b="1"/>
              <a:t>Effective number 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/>
              <a:t>Of Elective Parties (ENEP, votes)</a:t>
            </a:r>
            <a:endParaRPr lang="en-US" b="1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b="1"/>
              <a:t>Of Parliamentary Parties (ENPP, seats)</a:t>
            </a:r>
            <a:endParaRPr lang="en-US" b="1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1 divided by sum of proportion of votes/seats of each party squared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326E37-C321-E800-A51B-FA92808B1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271" y="1452880"/>
            <a:ext cx="3279619" cy="5039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0FEA1D-C288-7EFF-3660-3F00992BA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297" y="5408902"/>
            <a:ext cx="2562225" cy="106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58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D1B3E6-893E-B6CB-ABDE-69D71FEF8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58908" y="2307791"/>
            <a:ext cx="6363278" cy="27273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79152E-1E16-4188-3260-AB1DBB92C720}"/>
              </a:ext>
            </a:extLst>
          </p:cNvPr>
          <p:cNvSpPr txBox="1"/>
          <p:nvPr/>
        </p:nvSpPr>
        <p:spPr>
          <a:xfrm>
            <a:off x="2874819" y="23091"/>
            <a:ext cx="1143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lvl="1" algn="ctr"/>
            <a:r>
              <a:rPr lang="en-US" sz="2400" b="1" i="0" u="none" strike="noStrike" baseline="0">
                <a:solidFill>
                  <a:srgbClr val="FFFFFF"/>
                </a:solidFill>
                <a:latin typeface="Aptos"/>
                <a:ea typeface="Arial"/>
                <a:cs typeface="Arial"/>
              </a:rPr>
              <a:t>ENEP</a:t>
            </a:r>
            <a:endParaRPr lang="en-US" sz="2400"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DF86FF-FFC3-1112-6950-C51832E27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419725" y="2307792"/>
            <a:ext cx="6363278" cy="27273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7378F1-CF66-164F-C4A7-BF464EBAECF8}"/>
              </a:ext>
            </a:extLst>
          </p:cNvPr>
          <p:cNvSpPr txBox="1"/>
          <p:nvPr/>
        </p:nvSpPr>
        <p:spPr>
          <a:xfrm>
            <a:off x="8035637" y="23091"/>
            <a:ext cx="1143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lvl="1" algn="ctr"/>
            <a:r>
              <a:rPr lang="en-US" sz="2400" b="1">
                <a:solidFill>
                  <a:srgbClr val="FFFFFF"/>
                </a:solidFill>
                <a:latin typeface="Aptos"/>
                <a:cs typeface="Arial"/>
              </a:rPr>
              <a:t>ENPP</a:t>
            </a:r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53BEDF-548F-6DFB-E893-E2C0215BD00B}"/>
              </a:ext>
            </a:extLst>
          </p:cNvPr>
          <p:cNvSpPr/>
          <p:nvPr/>
        </p:nvSpPr>
        <p:spPr>
          <a:xfrm>
            <a:off x="2614705" y="5251823"/>
            <a:ext cx="978647" cy="13175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054B8C-A912-3BCE-2F15-61B3AC12F44D}"/>
              </a:ext>
            </a:extLst>
          </p:cNvPr>
          <p:cNvSpPr/>
          <p:nvPr/>
        </p:nvSpPr>
        <p:spPr>
          <a:xfrm>
            <a:off x="7787068" y="4605278"/>
            <a:ext cx="1105647" cy="14329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47CC725-D410-59BD-8768-788D3CA3567B}"/>
              </a:ext>
            </a:extLst>
          </p:cNvPr>
          <p:cNvCxnSpPr/>
          <p:nvPr/>
        </p:nvCxnSpPr>
        <p:spPr>
          <a:xfrm>
            <a:off x="3520683" y="706309"/>
            <a:ext cx="18337" cy="4600523"/>
          </a:xfrm>
          <a:prstGeom prst="straightConnector1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F239F5C-8B41-1424-9671-2881EA552FAA}"/>
              </a:ext>
            </a:extLst>
          </p:cNvPr>
          <p:cNvCxnSpPr>
            <a:cxnSpLocks/>
          </p:cNvCxnSpPr>
          <p:nvPr/>
        </p:nvCxnSpPr>
        <p:spPr>
          <a:xfrm>
            <a:off x="8820046" y="706309"/>
            <a:ext cx="6792" cy="3965523"/>
          </a:xfrm>
          <a:prstGeom prst="straightConnector1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45D4572-8393-96C5-322B-355598CB7A1A}"/>
              </a:ext>
            </a:extLst>
          </p:cNvPr>
          <p:cNvSpPr txBox="1"/>
          <p:nvPr/>
        </p:nvSpPr>
        <p:spPr>
          <a:xfrm>
            <a:off x="5114636" y="2863273"/>
            <a:ext cx="1604820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hlinkClick r:id="rId4"/>
              </a:rPr>
              <a:t>https://whogoverns.eu/party-systems/effective-number-of-parties/</a:t>
            </a:r>
            <a:r>
              <a:rPr lang="en-US" sz="1600" dirty="0"/>
              <a:t> 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39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33</Slides>
  <Notes>27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Democratic Competition II:    Party Systems</vt:lpstr>
      <vt:lpstr>Recap: Cohabitation and the primacy of parties in parliamentary democracy</vt:lpstr>
      <vt:lpstr>Recap: Parties as Veto-Players</vt:lpstr>
      <vt:lpstr>Parliament &amp; Government are like two machines driven by the same motor – the party.  Maurice Duverger (1954: 46) about the UK</vt:lpstr>
      <vt:lpstr>PowerPoint Presentation</vt:lpstr>
      <vt:lpstr>PowerPoint Presentation</vt:lpstr>
      <vt:lpstr>Parties are categorized along their origin and ideologies into party families, most of which are represented in almost every country's party system.</vt:lpstr>
      <vt:lpstr>What defines a party system? (Sartori, 1976)</vt:lpstr>
      <vt:lpstr>PowerPoint Presentation</vt:lpstr>
      <vt:lpstr>What defines a party system? (Sartori, 1976)</vt:lpstr>
      <vt:lpstr>PowerPoint Presentation</vt:lpstr>
      <vt:lpstr>Synthesizing Fragmentation &amp; Polarization</vt:lpstr>
      <vt:lpstr>Recap: 4 + 3 main democratic ideologies</vt:lpstr>
      <vt:lpstr>What is your ideology?</vt:lpstr>
      <vt:lpstr>Recap: Left-Right vs GAL-TAN </vt:lpstr>
      <vt:lpstr>But GAL-TAN has issues</vt:lpstr>
      <vt:lpstr>PowerPoint Presentation</vt:lpstr>
      <vt:lpstr>Ireland?</vt:lpstr>
      <vt:lpstr>Ireland?</vt:lpstr>
      <vt:lpstr>PowerPoint Presentation</vt:lpstr>
      <vt:lpstr>Origin of Party systems</vt:lpstr>
      <vt:lpstr>Recap: Cleavages</vt:lpstr>
      <vt:lpstr>National Revolution</vt:lpstr>
      <vt:lpstr>Industrial Revolution</vt:lpstr>
      <vt:lpstr>The LDN Party in Neverland</vt:lpstr>
      <vt:lpstr>PowerPoint Presentation</vt:lpstr>
      <vt:lpstr>Recap: Transnational Cleavage</vt:lpstr>
      <vt:lpstr>PowerPoint Presentation</vt:lpstr>
      <vt:lpstr>Origin of Party systems</vt:lpstr>
      <vt:lpstr>Issue Dimensions and #Parties (Lijphart, 1999)</vt:lpstr>
      <vt:lpstr>Have party systems changed?  Polarization</vt:lpstr>
      <vt:lpstr>Have Party Systems Changed? Fragmentation</vt:lpstr>
      <vt:lpstr>Have party systems changed?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1399</cp:revision>
  <dcterms:created xsi:type="dcterms:W3CDTF">2026-01-23T07:04:08Z</dcterms:created>
  <dcterms:modified xsi:type="dcterms:W3CDTF">2026-03-12T07:36:45Z</dcterms:modified>
</cp:coreProperties>
</file>