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409" r:id="rId3"/>
    <p:sldId id="444" r:id="rId4"/>
    <p:sldId id="447" r:id="rId5"/>
    <p:sldId id="452" r:id="rId6"/>
    <p:sldId id="453" r:id="rId7"/>
    <p:sldId id="454" r:id="rId8"/>
    <p:sldId id="455" r:id="rId9"/>
    <p:sldId id="456" r:id="rId10"/>
    <p:sldId id="457" r:id="rId11"/>
    <p:sldId id="458" r:id="rId12"/>
    <p:sldId id="360" r:id="rId13"/>
    <p:sldId id="450" r:id="rId14"/>
    <p:sldId id="332" r:id="rId15"/>
    <p:sldId id="451" r:id="rId16"/>
    <p:sldId id="460" r:id="rId17"/>
    <p:sldId id="461" r:id="rId18"/>
    <p:sldId id="462" r:id="rId19"/>
    <p:sldId id="463" r:id="rId20"/>
    <p:sldId id="449" r:id="rId21"/>
    <p:sldId id="448" r:id="rId22"/>
    <p:sldId id="467" r:id="rId23"/>
    <p:sldId id="468" r:id="rId24"/>
    <p:sldId id="464" r:id="rId25"/>
    <p:sldId id="472" r:id="rId26"/>
    <p:sldId id="474" r:id="rId27"/>
    <p:sldId id="475" r:id="rId28"/>
    <p:sldId id="476" r:id="rId29"/>
    <p:sldId id="481" r:id="rId30"/>
    <p:sldId id="466" r:id="rId31"/>
    <p:sldId id="477" r:id="rId32"/>
    <p:sldId id="478" r:id="rId33"/>
    <p:sldId id="480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89847-C7A7-658C-3F8D-A4114CEE34FD}" v="6" dt="2026-03-23T08:45:12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3/23/2026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2343E-E850-ED29-C059-E2EBEA1A4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286F8-0702-145B-5760-E24B3575C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A6195F-FAE1-D59B-914E-4105B5A19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5C6A4-AFD3-37A9-2597-61041B209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24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04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3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9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9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74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6FA13-DBA8-9781-B5FA-00EB32527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59CE6F-A691-4C78-A263-978FD83C1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CCD4B-AAAF-7F60-73EC-34B74492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D4C79-2B17-9E26-A1F5-83BD5C2F1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19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56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600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Scottish independence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5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Labour_Party_(UK)" TargetMode="External"/><Relationship Id="rId13" Type="http://schemas.openxmlformats.org/officeDocument/2006/relationships/hyperlink" Target="https://en.wikipedia.org/wiki/Ulster_Unionist_Party" TargetMode="External"/><Relationship Id="rId3" Type="http://schemas.openxmlformats.org/officeDocument/2006/relationships/hyperlink" Target="https://en.wikipedia.org/wiki/Plaid_Cymru" TargetMode="External"/><Relationship Id="rId7" Type="http://schemas.openxmlformats.org/officeDocument/2006/relationships/hyperlink" Target="https://en.wikipedia.org/wiki/Speaker_of_the_House_of_Commons_(United_Kingdom)" TargetMode="External"/><Relationship Id="rId12" Type="http://schemas.openxmlformats.org/officeDocument/2006/relationships/hyperlink" Target="https://en.wikipedia.org/wiki/Liberal_Democrats_(UK)" TargetMode="External"/><Relationship Id="rId2" Type="http://schemas.openxmlformats.org/officeDocument/2006/relationships/hyperlink" Target="https://en.wikipedia.org/wiki/Conservative_Party_(UK)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Sinn_F&#233;in" TargetMode="External"/><Relationship Id="rId11" Type="http://schemas.openxmlformats.org/officeDocument/2006/relationships/hyperlink" Target="https://en.wikipedia.org/wiki/Democratic_Unionist_Party" TargetMode="External"/><Relationship Id="rId5" Type="http://schemas.openxmlformats.org/officeDocument/2006/relationships/hyperlink" Target="https://en.wikipedia.org/wiki/Alliance_Party_of_Northern_Ireland" TargetMode="External"/><Relationship Id="rId15" Type="http://schemas.openxmlformats.org/officeDocument/2006/relationships/hyperlink" Target="https://en.wikipedia.org/wiki/Green_Party_of_England_and_Wales" TargetMode="External"/><Relationship Id="rId10" Type="http://schemas.openxmlformats.org/officeDocument/2006/relationships/hyperlink" Target="https://en.wikipedia.org/wiki/Traditional_Unionist_Voice" TargetMode="External"/><Relationship Id="rId4" Type="http://schemas.openxmlformats.org/officeDocument/2006/relationships/hyperlink" Target="https://en.wikipedia.org/wiki/Reform_UK" TargetMode="External"/><Relationship Id="rId9" Type="http://schemas.openxmlformats.org/officeDocument/2006/relationships/hyperlink" Target="https://en.wikipedia.org/wiki/Scottish_National_Party" TargetMode="External"/><Relationship Id="rId14" Type="http://schemas.openxmlformats.org/officeDocument/2006/relationships/hyperlink" Target="https://en.wikipedia.org/wiki/Social_Democratic_and_Labour_Part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pa/gsq042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electoral-reform.org.uk/latest-news-and-research/publications/the-2015-general-election-report/#sub-section-15" TargetMode="Externa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shingtonpost.com/news/worldviews/wp/2017/03/15/with-28-parties-running-dutch-voters-have-to-use-these-literally-enormous-ballots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ta.oireachtas.ie/ie/oireachtas/libraryResearch/2023/2023-11-21_bill-digest-electoral-amendment-bill-2023_en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783722"/>
            <a:ext cx="9144000" cy="2387600"/>
          </a:xfrm>
        </p:spPr>
        <p:txBody>
          <a:bodyPr>
            <a:normAutofit/>
          </a:bodyPr>
          <a:lstStyle/>
          <a:p>
            <a:r>
              <a:rPr lang="de-DE" dirty="0"/>
              <a:t>Democratic Competition III:    </a:t>
            </a:r>
            <a:r>
              <a:rPr lang="de-DE" dirty="0" err="1"/>
              <a:t>Electoral</a:t>
            </a:r>
            <a:r>
              <a:rPr lang="de-DE" dirty="0"/>
              <a:t> Systems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26339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13</a:t>
            </a:r>
            <a:endParaRPr lang="de-DE" dirty="0"/>
          </a:p>
          <a:p>
            <a:r>
              <a:rPr lang="fr-BE"/>
              <a:t>19/03/2026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A0FA-A6F9-E66C-9011-E368E9947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Example 2: Netherlands 2025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8F8BA58-B1C2-9891-AEAF-BE1E134C1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300139"/>
              </p:ext>
            </p:extLst>
          </p:nvPr>
        </p:nvGraphicFramePr>
        <p:xfrm>
          <a:off x="368570" y="1432559"/>
          <a:ext cx="7975594" cy="4876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66798">
                  <a:extLst>
                    <a:ext uri="{9D8B030D-6E8A-4147-A177-3AD203B41FA5}">
                      <a16:colId xmlns:a16="http://schemas.microsoft.com/office/drawing/2014/main" val="8675603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68732667"/>
                    </a:ext>
                  </a:extLst>
                </a:gridCol>
                <a:gridCol w="1818638">
                  <a:extLst>
                    <a:ext uri="{9D8B030D-6E8A-4147-A177-3AD203B41FA5}">
                      <a16:colId xmlns:a16="http://schemas.microsoft.com/office/drawing/2014/main" val="1976887564"/>
                    </a:ext>
                  </a:extLst>
                </a:gridCol>
                <a:gridCol w="1971039">
                  <a:extLst>
                    <a:ext uri="{9D8B030D-6E8A-4147-A177-3AD203B41FA5}">
                      <a16:colId xmlns:a16="http://schemas.microsoft.com/office/drawing/2014/main" val="4176823423"/>
                    </a:ext>
                  </a:extLst>
                </a:gridCol>
                <a:gridCol w="2103119">
                  <a:extLst>
                    <a:ext uri="{9D8B030D-6E8A-4147-A177-3AD203B41FA5}">
                      <a16:colId xmlns:a16="http://schemas.microsoft.com/office/drawing/2014/main" val="288011444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Party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%votes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% Seats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%v - %s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squared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6953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D66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16.94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17.3333333333333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-0.393333333333334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0.154711111111112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98374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PVV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16.66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17.3333333333333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-0.673333333333336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0.453377777777781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67086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VVD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14.24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14.6666666666667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-0.426666666666666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0.182044444444444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5843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GL-PvdA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12.79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13.3333333333333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-0.543333333333335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0.295211111111113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89793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CDA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11.79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-0.210000000000001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0.0441000000000004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169848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JA21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5.95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-0.0499999999999998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0.00249999999999998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82559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FvD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4.54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4.66666666666667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-0.126666666666667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0.0160444444444445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42335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BBB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2.65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2.66666666666667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-0.0166666666666671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0.000277777777777791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1242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Denk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2.37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0.37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0.1369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98017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SGP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2.25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0.25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0.0625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78665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PvdD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2.08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0.0800000000000001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0.00640000000000001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74852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CU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86363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SP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1.89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-0.11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0.0121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5585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1.43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1.33333333333333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0.0966666666666665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0.0093444444444444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0369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Volt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0.666666666666667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0.433333333333333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0.187777777777778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12637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3C8B7C2-9915-DCB6-B609-92818BA78EC0}"/>
              </a:ext>
            </a:extLst>
          </p:cNvPr>
          <p:cNvSpPr txBox="1"/>
          <p:nvPr/>
        </p:nvSpPr>
        <p:spPr>
          <a:xfrm>
            <a:off x="8545977" y="4144925"/>
            <a:ext cx="593509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C00000"/>
                </a:solidFill>
              </a:rPr>
              <a:t>3.</a:t>
            </a:r>
            <a:r>
              <a:rPr lang="en-US" sz="2000"/>
              <a:t> Sum of the squares: 1.5732</a:t>
            </a:r>
          </a:p>
          <a:p>
            <a:r>
              <a:rPr lang="en-US" sz="2000">
                <a:solidFill>
                  <a:srgbClr val="C00000"/>
                </a:solidFill>
              </a:rPr>
              <a:t>4.</a:t>
            </a:r>
            <a:r>
              <a:rPr lang="en-US" sz="2000"/>
              <a:t> Half of the sum: 0.7866</a:t>
            </a:r>
          </a:p>
          <a:p>
            <a:r>
              <a:rPr lang="en-US" sz="2000">
                <a:solidFill>
                  <a:srgbClr val="C00000"/>
                </a:solidFill>
              </a:rPr>
              <a:t>5.</a:t>
            </a:r>
            <a:r>
              <a:rPr lang="en-US" sz="2000"/>
              <a:t> Square root: </a:t>
            </a:r>
            <a:r>
              <a:rPr lang="en-US" sz="2000" b="1">
                <a:solidFill>
                  <a:srgbClr val="C00000"/>
                </a:solidFill>
              </a:rPr>
              <a:t>0.8869 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6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633D-E60D-BAC4-B9A9-DE370594B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Example 3: UK 2024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C03EE5-3CBA-B04A-4CA6-A351DF143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831894"/>
              </p:ext>
            </p:extLst>
          </p:nvPr>
        </p:nvGraphicFramePr>
        <p:xfrm>
          <a:off x="135938" y="1849122"/>
          <a:ext cx="6045195" cy="4145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18080">
                  <a:extLst>
                    <a:ext uri="{9D8B030D-6E8A-4147-A177-3AD203B41FA5}">
                      <a16:colId xmlns:a16="http://schemas.microsoft.com/office/drawing/2014/main" val="3161567296"/>
                    </a:ext>
                  </a:extLst>
                </a:gridCol>
                <a:gridCol w="701039">
                  <a:extLst>
                    <a:ext uri="{9D8B030D-6E8A-4147-A177-3AD203B41FA5}">
                      <a16:colId xmlns:a16="http://schemas.microsoft.com/office/drawing/2014/main" val="133582881"/>
                    </a:ext>
                  </a:extLst>
                </a:gridCol>
                <a:gridCol w="833120">
                  <a:extLst>
                    <a:ext uri="{9D8B030D-6E8A-4147-A177-3AD203B41FA5}">
                      <a16:colId xmlns:a16="http://schemas.microsoft.com/office/drawing/2014/main" val="3412344670"/>
                    </a:ext>
                  </a:extLst>
                </a:gridCol>
                <a:gridCol w="1107437">
                  <a:extLst>
                    <a:ext uri="{9D8B030D-6E8A-4147-A177-3AD203B41FA5}">
                      <a16:colId xmlns:a16="http://schemas.microsoft.com/office/drawing/2014/main" val="1172515817"/>
                    </a:ext>
                  </a:extLst>
                </a:gridCol>
                <a:gridCol w="985519">
                  <a:extLst>
                    <a:ext uri="{9D8B030D-6E8A-4147-A177-3AD203B41FA5}">
                      <a16:colId xmlns:a16="http://schemas.microsoft.com/office/drawing/2014/main" val="129983037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Party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&amp;vote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%seats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Difference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squared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506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Conservative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23.7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18.6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-5.1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26.01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3698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Plaid Cymru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0.7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0.6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-0.1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0.01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4527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Reform UK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14.3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0.8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-13.5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182.25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92048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Alliance Party of Northern Ireland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0.04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5658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Sinn Féin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0.7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0.16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351817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Speaker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0.01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68263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chemeClr val="tx1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Labour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34.7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63.2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28.5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812.25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78865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Scottish National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2.5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-1.1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1.21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64221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Traditional Unionist Voice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7811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Democratic Unionist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0.6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0.8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0.04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24333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Liberal Democrats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12.2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11.1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-1.1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1.21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9019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Ulster Unionist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0.3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-0.1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0.01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2724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Social Democratic and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Labour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Party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0.3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0.3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6095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Green Party of England and Wales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6.4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0.6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-5.8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33.64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71028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Independent 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0.9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-1.1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1.21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057961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E12FE89-845C-922A-416A-11CCF50B0044}"/>
              </a:ext>
            </a:extLst>
          </p:cNvPr>
          <p:cNvSpPr txBox="1"/>
          <p:nvPr/>
        </p:nvSpPr>
        <p:spPr>
          <a:xfrm>
            <a:off x="6178697" y="3169565"/>
            <a:ext cx="593509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3.</a:t>
            </a:r>
            <a:r>
              <a:rPr lang="en-US" sz="3200"/>
              <a:t> Sum of the squares: 1058.05</a:t>
            </a:r>
          </a:p>
          <a:p>
            <a:r>
              <a:rPr lang="en-US" sz="3200">
                <a:solidFill>
                  <a:srgbClr val="C00000"/>
                </a:solidFill>
              </a:rPr>
              <a:t>4.</a:t>
            </a:r>
            <a:r>
              <a:rPr lang="en-US" sz="3200"/>
              <a:t> Half of the sum: 529.025</a:t>
            </a:r>
          </a:p>
          <a:p>
            <a:r>
              <a:rPr lang="en-US" sz="3200" dirty="0">
                <a:solidFill>
                  <a:srgbClr val="C00000"/>
                </a:solidFill>
              </a:rPr>
              <a:t>5.</a:t>
            </a:r>
            <a:r>
              <a:rPr lang="en-US" sz="3200"/>
              <a:t> Square root: </a:t>
            </a:r>
            <a:r>
              <a:rPr lang="en-US" sz="3200">
                <a:solidFill>
                  <a:srgbClr val="C00000"/>
                </a:solidFill>
              </a:rPr>
              <a:t>23.0005</a:t>
            </a:r>
            <a:r>
              <a:rPr lang="en-US" sz="3200" b="1" dirty="0">
                <a:solidFill>
                  <a:srgbClr val="C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90460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3B4A8-B04A-7F12-663F-10BDDBE2A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C5ACD-D8E8-4111-B7D2-00FF7F97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Recap: Variety</a:t>
            </a:r>
            <a:r>
              <a:rPr lang="en-US" dirty="0"/>
              <a:t>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0C2CA-E99F-E88E-81F8-E79A6472E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39"/>
            <a:ext cx="10515600" cy="53501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Party systems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3600" dirty="0"/>
              <a:t>Executive Majority</a:t>
            </a:r>
          </a:p>
          <a:p>
            <a:pPr>
              <a:buFont typeface="Arial"/>
              <a:buChar char="•"/>
            </a:pPr>
            <a:r>
              <a:rPr lang="en-US" sz="3600" dirty="0"/>
              <a:t>Electoral Systems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Majoritarian             Mixed System                 Proportional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34DF6FC-9263-8D68-3550-6DC98C0417A6}"/>
              </a:ext>
            </a:extLst>
          </p:cNvPr>
          <p:cNvCxnSpPr>
            <a:cxnSpLocks/>
          </p:cNvCxnSpPr>
          <p:nvPr/>
        </p:nvCxnSpPr>
        <p:spPr>
          <a:xfrm>
            <a:off x="1173892" y="3418702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EBAF5BC-06EE-6C70-49EC-F8673702C343}"/>
              </a:ext>
            </a:extLst>
          </p:cNvPr>
          <p:cNvSpPr txBox="1">
            <a:spLocks/>
          </p:cNvSpPr>
          <p:nvPr/>
        </p:nvSpPr>
        <p:spPr>
          <a:xfrm>
            <a:off x="831112" y="398196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Three "families"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BBE17-8968-B453-6CA1-2C52BB2BB4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617" b="31667"/>
          <a:stretch>
            <a:fillRect/>
          </a:stretch>
        </p:blipFill>
        <p:spPr>
          <a:xfrm>
            <a:off x="8879626" y="4357023"/>
            <a:ext cx="2469227" cy="250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7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C163F-97B9-19CC-4F15-647AE002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en-US"/>
              <a:t>Majoritarian systems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26EFC-9177-73CF-D059-B4A5E2959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023"/>
            <a:ext cx="5157787" cy="39861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"Plurality"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CF9A7-D7CA-91BC-0FAC-1C0176D323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First-past-the-post (FPTP)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/>
              <a:t>Single candidate/party/district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/>
              <a:t>DM = 1</a:t>
            </a:r>
          </a:p>
          <a:p>
            <a:pPr marL="971550" lvl="1" indent="-514350">
              <a:buFont typeface="Courier New"/>
              <a:buChar char="o"/>
            </a:pPr>
            <a:r>
              <a:rPr lang="en-US"/>
              <a:t>Winner takes all</a:t>
            </a:r>
          </a:p>
          <a:p>
            <a:pPr marL="971550" lvl="1" indent="-514350">
              <a:buFont typeface="Courier New"/>
              <a:buChar char="o"/>
            </a:pPr>
            <a:r>
              <a:rPr lang="en-US" dirty="0"/>
              <a:t>Extremely </a:t>
            </a:r>
            <a:r>
              <a:rPr lang="en-US"/>
              <a:t>disproportional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8C1015-5963-14BD-0CA8-EB57657BF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053" y="0"/>
            <a:ext cx="5231654" cy="6858000"/>
          </a:xfrm>
          <a:prstGeom prst="rect">
            <a:avLst/>
          </a:prstGeom>
        </p:spPr>
      </p:pic>
      <p:sp>
        <p:nvSpPr>
          <p:cNvPr id="10" name="Left Brace 9">
            <a:extLst>
              <a:ext uri="{FF2B5EF4-FFF2-40B4-BE49-F238E27FC236}">
                <a16:creationId xmlns:a16="http://schemas.microsoft.com/office/drawing/2014/main" id="{53488FCA-8BE5-3CE4-B41B-5CD91F1C78F3}"/>
              </a:ext>
            </a:extLst>
          </p:cNvPr>
          <p:cNvSpPr/>
          <p:nvPr/>
        </p:nvSpPr>
        <p:spPr>
          <a:xfrm>
            <a:off x="6262116" y="1010920"/>
            <a:ext cx="1201928" cy="573024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Vraagteken met effen opvulling">
            <a:extLst>
              <a:ext uri="{FF2B5EF4-FFF2-40B4-BE49-F238E27FC236}">
                <a16:creationId xmlns:a16="http://schemas.microsoft.com/office/drawing/2014/main" id="{06F0DC86-8147-CFE8-7A52-763A81D719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800" y="33172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28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199E2-4BD9-D179-2418-E5B825CC6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59A37-CFC0-37CD-BE4E-D6D9EDAF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645206"/>
          </a:xfrm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en-US" sz="4000" b="1" dirty="0">
                <a:latin typeface="Aptos"/>
              </a:rPr>
              <a:t>United Kingdom: Concentration of Power</a:t>
            </a: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9FE4D-E6A3-648F-B831-260916455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36147" y="6442075"/>
            <a:ext cx="7117213" cy="4188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400" b="1" dirty="0"/>
              <a:t>"Elective Dictatorship" (Lord </a:t>
            </a:r>
            <a:r>
              <a:rPr lang="en-US" sz="2400" b="1" err="1"/>
              <a:t>Hailsham</a:t>
            </a:r>
            <a:r>
              <a:rPr lang="en-US" sz="2400" b="1" dirty="0"/>
              <a:t>)</a:t>
            </a:r>
            <a:endParaRPr lang="en-US" dirty="0"/>
          </a:p>
        </p:txBody>
      </p:sp>
      <p:pic>
        <p:nvPicPr>
          <p:cNvPr id="11" name="Picture 10" descr="UK election: First-past-the-post hands Labour all the power with 33.7% ...">
            <a:extLst>
              <a:ext uri="{FF2B5EF4-FFF2-40B4-BE49-F238E27FC236}">
                <a16:creationId xmlns:a16="http://schemas.microsoft.com/office/drawing/2014/main" id="{27CF8620-8A5B-3447-3999-2C6F37444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114" y="1012553"/>
            <a:ext cx="9673770" cy="505967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6C3F0C9-2EF2-6960-D7C1-8D6A5EEE265C}"/>
              </a:ext>
            </a:extLst>
          </p:cNvPr>
          <p:cNvSpPr txBox="1">
            <a:spLocks/>
          </p:cNvSpPr>
          <p:nvPr/>
        </p:nvSpPr>
        <p:spPr>
          <a:xfrm>
            <a:off x="5836334" y="5750832"/>
            <a:ext cx="7117213" cy="4188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rgbClr val="FF0000"/>
                </a:solidFill>
              </a:rPr>
              <a:t>+ only 20.2% of electorate share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34170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26FC-1D07-A193-EFFA-D051BBB83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B34B-576B-E472-9F77-E6F0BA7F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en-US"/>
              <a:t>Majoritarian systems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CAD97-CFF7-E545-15E2-FDA39AC7B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023"/>
            <a:ext cx="5157787" cy="39861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"Plurality"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BD236-CC68-42C1-DBEC-2BCB6E916C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First-past-the-post (FPTP)</a:t>
            </a:r>
          </a:p>
          <a:p>
            <a:pPr marL="514350" indent="-514350">
              <a:buAutoNum type="arabicPeriod"/>
            </a:pPr>
            <a:r>
              <a:rPr lang="en-US"/>
              <a:t>Bloc Vote (CH upper house)</a:t>
            </a:r>
          </a:p>
          <a:p>
            <a:pPr marL="514350" indent="-514350">
              <a:buAutoNum type="arabicPeriod"/>
            </a:pPr>
            <a:r>
              <a:rPr lang="en-US"/>
              <a:t>Party bloc vote (not in EU)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B9DE0-5CC6-5B88-B48C-7F4C2AE2A9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90023"/>
            <a:ext cx="5183188" cy="39861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Absolute Majority </a:t>
            </a:r>
            <a:r>
              <a:rPr lang="en-US"/>
              <a:t>Systems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0183AB-EAE9-D95A-5193-08BF3CF64B4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Two-Round Runoff Voting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Single candidate/party/district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DM = 1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Often used for presidential elections, but also French legislative elections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22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5332E-8A48-6179-F45E-720AD2B2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35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France: </a:t>
            </a:r>
            <a:r>
              <a:rPr lang="en-US"/>
              <a:t>second round with plurality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6B210-3517-6FA3-3EC7-E0907334A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873" y="1246909"/>
            <a:ext cx="5336254" cy="5472546"/>
          </a:xfrm>
          <a:prstGeom prst="rect">
            <a:avLst/>
          </a:prstGeom>
        </p:spPr>
      </p:pic>
      <p:pic>
        <p:nvPicPr>
          <p:cNvPr id="8" name="Picture 7" descr="Black background white elements infographic of French two-round election">
            <a:extLst>
              <a:ext uri="{FF2B5EF4-FFF2-40B4-BE49-F238E27FC236}">
                <a16:creationId xmlns:a16="http://schemas.microsoft.com/office/drawing/2014/main" id="{9AF9DBCA-C81D-B2E1-B98C-F87C41F73D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75" b="28388"/>
          <a:stretch>
            <a:fillRect/>
          </a:stretch>
        </p:blipFill>
        <p:spPr>
          <a:xfrm>
            <a:off x="1171699" y="1471375"/>
            <a:ext cx="4475025" cy="478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09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BC4C1-96ED-6283-A219-062615ACF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F34E-9C13-B740-DB39-65C78BD87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en-US"/>
              <a:t>Majoritarian systems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75145-868F-D77A-16C0-599875B7E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023"/>
            <a:ext cx="5157787" cy="39861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/>
              <a:t>"Plurality" Systems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8D934-4063-43D2-704D-8CEDFB49F9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First-past-the-post (FPTP)</a:t>
            </a:r>
          </a:p>
          <a:p>
            <a:pPr marL="514350" indent="-514350">
              <a:buAutoNum type="arabicPeriod"/>
            </a:pPr>
            <a:r>
              <a:rPr lang="en-US"/>
              <a:t>Bloc Vote (CH upper house)</a:t>
            </a:r>
          </a:p>
          <a:p>
            <a:pPr marL="514350" indent="-514350">
              <a:buAutoNum type="arabicPeriod"/>
            </a:pPr>
            <a:r>
              <a:rPr lang="en-US"/>
              <a:t>Party bloc vote (not in EU)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AA5423-F34E-836A-F75E-67F8478E1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90023"/>
            <a:ext cx="5183188" cy="39861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Absolute Majority </a:t>
            </a:r>
            <a:r>
              <a:rPr lang="en-US"/>
              <a:t>Systems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E002FA-CB13-83F4-697E-C5FB3F691E2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Two-Round Runoff Voting</a:t>
            </a:r>
          </a:p>
          <a:p>
            <a:pPr marL="514350" indent="-514350">
              <a:buAutoNum type="arabicPeriod"/>
            </a:pPr>
            <a:r>
              <a:rPr lang="en-US"/>
              <a:t>Alternative Vote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1 candidate/party/district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DM = 1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Based on ranking of candidates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 dirty="0"/>
              <a:t>Australia + almost UK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409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D6A97-ED5C-0B70-D296-1460B86A5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Electoral systems factsheet - Canada.ca">
            <a:extLst>
              <a:ext uri="{FF2B5EF4-FFF2-40B4-BE49-F238E27FC236}">
                <a16:creationId xmlns:a16="http://schemas.microsoft.com/office/drawing/2014/main" id="{986E1400-8C2A-A233-ECC7-B2633BDA4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92" y="482034"/>
            <a:ext cx="7840164" cy="58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35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DDF323-C561-6C69-89C4-EB7112FDE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37" y="1593715"/>
            <a:ext cx="8467725" cy="4724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811C8ED-1C4C-A440-F119-4582E60D6C15}"/>
              </a:ext>
            </a:extLst>
          </p:cNvPr>
          <p:cNvSpPr txBox="1">
            <a:spLocks/>
          </p:cNvSpPr>
          <p:nvPr/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UK 2011 Referendum on Alternative Vote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9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4E697D2-5C9E-A1C7-D8B3-B6714D84167B}"/>
              </a:ext>
            </a:extLst>
          </p:cNvPr>
          <p:cNvSpPr/>
          <p:nvPr/>
        </p:nvSpPr>
        <p:spPr>
          <a:xfrm>
            <a:off x="4666837" y="1749961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Institutions</a:t>
            </a:r>
          </a:p>
          <a:p>
            <a:pPr algn="ctr"/>
            <a:r>
              <a:rPr lang="en-US"/>
              <a:t>Parliament &amp; Government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BD1D921-E016-3F3A-C015-81E6AFDB10AA}"/>
              </a:ext>
            </a:extLst>
          </p:cNvPr>
          <p:cNvSpPr/>
          <p:nvPr/>
        </p:nvSpPr>
        <p:spPr>
          <a:xfrm>
            <a:off x="1757382" y="4463142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Individuals</a:t>
            </a:r>
            <a:endParaRPr lang="en-US" b="1" dirty="0"/>
          </a:p>
          <a:p>
            <a:pPr algn="ctr"/>
            <a:r>
              <a:rPr lang="en-US"/>
              <a:t>Voters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1006DF-BC41-0A60-1247-BABF41C77162}"/>
              </a:ext>
            </a:extLst>
          </p:cNvPr>
          <p:cNvSpPr/>
          <p:nvPr/>
        </p:nvSpPr>
        <p:spPr>
          <a:xfrm>
            <a:off x="7576291" y="4463141"/>
            <a:ext cx="2909454" cy="1143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Groups</a:t>
            </a:r>
          </a:p>
          <a:p>
            <a:pPr algn="ctr"/>
            <a:r>
              <a:rPr lang="en-US"/>
              <a:t>Parties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85DE734-83AD-7CE6-70D9-185D62B3F619}"/>
              </a:ext>
            </a:extLst>
          </p:cNvPr>
          <p:cNvCxnSpPr/>
          <p:nvPr/>
        </p:nvCxnSpPr>
        <p:spPr>
          <a:xfrm>
            <a:off x="7553201" y="2823687"/>
            <a:ext cx="1431635" cy="160481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B71E40B-F4D8-D720-0A7B-12C5C05C3D89}"/>
              </a:ext>
            </a:extLst>
          </p:cNvPr>
          <p:cNvCxnSpPr>
            <a:cxnSpLocks/>
          </p:cNvCxnSpPr>
          <p:nvPr/>
        </p:nvCxnSpPr>
        <p:spPr>
          <a:xfrm flipH="1">
            <a:off x="3223654" y="2823685"/>
            <a:ext cx="1431637" cy="160481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FE01BD-4982-7F39-F351-686FDA71D858}"/>
              </a:ext>
            </a:extLst>
          </p:cNvPr>
          <p:cNvCxnSpPr>
            <a:cxnSpLocks/>
          </p:cNvCxnSpPr>
          <p:nvPr/>
        </p:nvCxnSpPr>
        <p:spPr>
          <a:xfrm flipV="1">
            <a:off x="3570018" y="2962230"/>
            <a:ext cx="1281544" cy="143163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927586C-632A-590C-8795-43F9D6C9A2B7}"/>
              </a:ext>
            </a:extLst>
          </p:cNvPr>
          <p:cNvCxnSpPr>
            <a:cxnSpLocks/>
          </p:cNvCxnSpPr>
          <p:nvPr/>
        </p:nvCxnSpPr>
        <p:spPr>
          <a:xfrm flipH="1" flipV="1">
            <a:off x="7426199" y="2927594"/>
            <a:ext cx="1281546" cy="150090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81F8CD-D14E-FB55-BB3A-736760C6EFF5}"/>
              </a:ext>
            </a:extLst>
          </p:cNvPr>
          <p:cNvCxnSpPr>
            <a:cxnSpLocks/>
          </p:cNvCxnSpPr>
          <p:nvPr/>
        </p:nvCxnSpPr>
        <p:spPr>
          <a:xfrm flipV="1">
            <a:off x="4655291" y="5086593"/>
            <a:ext cx="2909452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2F8433-468E-3A2E-565D-3CA88D63A1D2}"/>
              </a:ext>
            </a:extLst>
          </p:cNvPr>
          <p:cNvCxnSpPr>
            <a:cxnSpLocks/>
          </p:cNvCxnSpPr>
          <p:nvPr/>
        </p:nvCxnSpPr>
        <p:spPr>
          <a:xfrm flipH="1">
            <a:off x="4747651" y="5305956"/>
            <a:ext cx="271318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183CAEEB-E14D-CFB2-EF6D-F92BFD50B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7" y="277813"/>
            <a:ext cx="3316968" cy="16305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D14AA1F6-D152-C110-1089-99EF186FF85A}"/>
              </a:ext>
            </a:extLst>
          </p:cNvPr>
          <p:cNvSpPr/>
          <p:nvPr/>
        </p:nvSpPr>
        <p:spPr>
          <a:xfrm>
            <a:off x="4651539" y="2895499"/>
            <a:ext cx="6594670" cy="325385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65BC57-BF2E-B3B7-6F44-4CD5CEF0D698}"/>
              </a:ext>
            </a:extLst>
          </p:cNvPr>
          <p:cNvSpPr txBox="1"/>
          <p:nvPr/>
        </p:nvSpPr>
        <p:spPr>
          <a:xfrm>
            <a:off x="7236383" y="5687391"/>
            <a:ext cx="44248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C00000"/>
                </a:solidFill>
              </a:rPr>
              <a:t>Democratic Competition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58" name="Arrow: Bent 57">
            <a:extLst>
              <a:ext uri="{FF2B5EF4-FFF2-40B4-BE49-F238E27FC236}">
                <a16:creationId xmlns:a16="http://schemas.microsoft.com/office/drawing/2014/main" id="{233EE751-BE4C-E7D7-7AEC-93218516AE49}"/>
              </a:ext>
            </a:extLst>
          </p:cNvPr>
          <p:cNvSpPr/>
          <p:nvPr/>
        </p:nvSpPr>
        <p:spPr>
          <a:xfrm flipH="1">
            <a:off x="4140363" y="715070"/>
            <a:ext cx="2084134" cy="1034076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961EBF-EE7A-B4AB-3970-93A59EFFB011}"/>
              </a:ext>
            </a:extLst>
          </p:cNvPr>
          <p:cNvSpPr txBox="1"/>
          <p:nvPr/>
        </p:nvSpPr>
        <p:spPr>
          <a:xfrm>
            <a:off x="5075327" y="5418159"/>
            <a:ext cx="203834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Seeking Votes</a:t>
            </a:r>
            <a:endParaRPr lang="en-US" sz="2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E197E0-8158-9861-65F0-4C3E9F761775}"/>
              </a:ext>
            </a:extLst>
          </p:cNvPr>
          <p:cNvSpPr txBox="1"/>
          <p:nvPr/>
        </p:nvSpPr>
        <p:spPr>
          <a:xfrm>
            <a:off x="6780755" y="3495016"/>
            <a:ext cx="134892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Seeking Office</a:t>
            </a:r>
            <a:endParaRPr lang="en-US" sz="20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F45005F-D74A-1565-D174-7E2D7AA959D3}"/>
              </a:ext>
            </a:extLst>
          </p:cNvPr>
          <p:cNvSpPr txBox="1"/>
          <p:nvPr/>
        </p:nvSpPr>
        <p:spPr>
          <a:xfrm>
            <a:off x="5075326" y="4329587"/>
            <a:ext cx="20383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Vote based on political culture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63D0B4E-F09A-2D52-9C1A-ECD1AA120786}"/>
              </a:ext>
            </a:extLst>
          </p:cNvPr>
          <p:cNvSpPr txBox="1"/>
          <p:nvPr/>
        </p:nvSpPr>
        <p:spPr>
          <a:xfrm>
            <a:off x="8132398" y="3077730"/>
            <a:ext cx="131263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Electoral system</a:t>
            </a:r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95515E4-7A7B-BF5D-7839-C1F99830F9A4}"/>
              </a:ext>
            </a:extLst>
          </p:cNvPr>
          <p:cNvSpPr/>
          <p:nvPr/>
        </p:nvSpPr>
        <p:spPr>
          <a:xfrm>
            <a:off x="8130472" y="3077749"/>
            <a:ext cx="1312884" cy="76117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3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453DE-5B9E-BC81-9641-27425DDC2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More proportional?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1C823-C7B7-6E62-C443-66C68CA995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/>
              <a:t>Yes in 2010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C816AC-90FD-4479-635A-B40F258E67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11424" y="2259787"/>
            <a:ext cx="4235154" cy="3819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77E184-3042-3866-FFDF-64B372C4D0B6}"/>
              </a:ext>
            </a:extLst>
          </p:cNvPr>
          <p:cNvSpPr txBox="1"/>
          <p:nvPr/>
        </p:nvSpPr>
        <p:spPr>
          <a:xfrm>
            <a:off x="726558" y="6175744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/>
              <a:t>David Sanders, Harold D. Clarke, Marianne C. Stewart, Paul Whiteley, Simulating the Effects of the Alternative Vote in the 2010 UK General Election, </a:t>
            </a:r>
            <a:r>
              <a:rPr lang="en-US" sz="1200" i="1"/>
              <a:t>Parliamentary Affairs</a:t>
            </a:r>
            <a:r>
              <a:rPr lang="en-US" sz="1200"/>
              <a:t>, Volume 64, Issue 1, January 2011, Pages 5–23, </a:t>
            </a:r>
            <a:r>
              <a:rPr lang="en-US" sz="1200" dirty="0">
                <a:hlinkClick r:id="rId3"/>
              </a:rPr>
              <a:t>https://doi.org/10.1093/pa/gsq042</a:t>
            </a:r>
            <a:endParaRPr lang="en-US" sz="1200"/>
          </a:p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18E9C6-53A0-809C-D0D5-D3D9AC9B3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828" y="2381362"/>
            <a:ext cx="4016228" cy="3583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A80527C-AACA-AC40-E77F-D0C38E49984D}"/>
              </a:ext>
            </a:extLst>
          </p:cNvPr>
          <p:cNvSpPr txBox="1">
            <a:spLocks/>
          </p:cNvSpPr>
          <p:nvPr/>
        </p:nvSpPr>
        <p:spPr>
          <a:xfrm>
            <a:off x="6395484" y="1827397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But not in 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CE5AF-4D3D-79BA-485D-FD83D6D11675}"/>
              </a:ext>
            </a:extLst>
          </p:cNvPr>
          <p:cNvSpPr txBox="1"/>
          <p:nvPr/>
        </p:nvSpPr>
        <p:spPr>
          <a:xfrm>
            <a:off x="6751674" y="6175744"/>
            <a:ext cx="44745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hlinkClick r:id="rId5"/>
              </a:rPr>
              <a:t>https://electoral-reform.org.uk/latest-news-and-research/publications/the-2015-general-election-report/#sub-section-15</a:t>
            </a:r>
            <a:r>
              <a:rPr lang="en-US" sz="1200" dirty="0"/>
              <a:t> 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17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37C8-8B0B-4BE3-E3D4-144CE0A77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Proportional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0A5-66AC-89FC-A7EB-1924A63B5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9047" cy="4375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Party </a:t>
            </a:r>
            <a:r>
              <a:rPr lang="en-US"/>
              <a:t>List Proportional</a:t>
            </a:r>
            <a:r>
              <a:rPr lang="en-US" dirty="0"/>
              <a:t> systems</a:t>
            </a:r>
            <a:endParaRPr lang="en-US"/>
          </a:p>
          <a:p>
            <a:pPr marL="971550" lvl="1" indent="-514350">
              <a:buFont typeface="Courier New"/>
              <a:buChar char="o"/>
            </a:pPr>
            <a:r>
              <a:rPr lang="en-US"/>
              <a:t>Multiple candidates per list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/>
              <a:t>Usually less districts with larger DM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 dirty="0"/>
              <a:t>Three types (</a:t>
            </a:r>
            <a:r>
              <a:rPr lang="en-US"/>
              <a:t>preference votes)</a:t>
            </a:r>
            <a:r>
              <a:rPr lang="en-US" dirty="0"/>
              <a:t>:</a:t>
            </a:r>
          </a:p>
          <a:p>
            <a:pPr marL="1371600" lvl="2" indent="-457200">
              <a:buAutoNum type="arabicPeriod"/>
            </a:pPr>
            <a:r>
              <a:rPr lang="en-US"/>
              <a:t>Closed list (Spain)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 descr="Vox ballot paper, on 31 May, 2024 in Madrid, Spain. Elections to the ...">
            <a:extLst>
              <a:ext uri="{FF2B5EF4-FFF2-40B4-BE49-F238E27FC236}">
                <a16:creationId xmlns:a16="http://schemas.microsoft.com/office/drawing/2014/main" id="{9D389B22-8969-1842-71A6-A86B2E33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063944"/>
            <a:ext cx="5858717" cy="36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20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FBC79-664B-7C98-3FBE-87E637472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9E55B-5715-B10A-B567-D888081FC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Proportional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EA167-AFE4-060A-CCDB-E0BB6F363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9047" cy="4375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Party </a:t>
            </a:r>
            <a:r>
              <a:rPr lang="en-US"/>
              <a:t>List Proportional</a:t>
            </a:r>
            <a:r>
              <a:rPr lang="en-US" dirty="0"/>
              <a:t> systems</a:t>
            </a:r>
            <a:endParaRPr lang="en-US"/>
          </a:p>
          <a:p>
            <a:pPr marL="971550" lvl="1" indent="-514350">
              <a:buFont typeface="Courier New"/>
              <a:buChar char="o"/>
            </a:pPr>
            <a:r>
              <a:rPr lang="en-US"/>
              <a:t>Multiple candidates per list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/>
              <a:t>Usually less districts with larger DM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 dirty="0"/>
              <a:t>Three types (</a:t>
            </a:r>
            <a:r>
              <a:rPr lang="en-US"/>
              <a:t>preference votes)</a:t>
            </a:r>
            <a:r>
              <a:rPr lang="en-US" dirty="0"/>
              <a:t>:</a:t>
            </a:r>
          </a:p>
          <a:p>
            <a:pPr marL="1371600" lvl="2" indent="-457200">
              <a:buAutoNum type="arabicPeriod"/>
            </a:pPr>
            <a:r>
              <a:rPr lang="en-US"/>
              <a:t>Closed list (Spain)</a:t>
            </a:r>
            <a:endParaRPr lang="en-US" dirty="0"/>
          </a:p>
          <a:p>
            <a:pPr marL="1371600" lvl="2" indent="-457200">
              <a:buAutoNum type="arabicPeriod"/>
            </a:pPr>
            <a:r>
              <a:rPr lang="en-US"/>
              <a:t>Semi-open (Belgium)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CDF89-ABBA-4B4B-83A4-53E319BF8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222" y="2444850"/>
            <a:ext cx="4110338" cy="31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81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5E0F-E805-4B8A-4C92-4DD39EDD4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BC252-7C5F-6F4D-0C9E-02130E40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Proportional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267D6-4CBF-0D72-256E-53B6C1123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9047" cy="4375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Party </a:t>
            </a:r>
            <a:r>
              <a:rPr lang="en-US"/>
              <a:t>List Proportional</a:t>
            </a:r>
            <a:r>
              <a:rPr lang="en-US" dirty="0"/>
              <a:t> systems</a:t>
            </a:r>
            <a:endParaRPr lang="en-US"/>
          </a:p>
          <a:p>
            <a:pPr marL="971550" lvl="1" indent="-514350">
              <a:buFont typeface="Courier New"/>
              <a:buChar char="o"/>
            </a:pPr>
            <a:r>
              <a:rPr lang="en-US"/>
              <a:t>Multiple candidates per list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/>
              <a:t>Usually less districts with larger DM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r>
              <a:rPr lang="en-US" dirty="0"/>
              <a:t>Three types (</a:t>
            </a:r>
            <a:r>
              <a:rPr lang="en-US"/>
              <a:t>preference votes)</a:t>
            </a:r>
            <a:r>
              <a:rPr lang="en-US" dirty="0"/>
              <a:t>:</a:t>
            </a:r>
          </a:p>
          <a:p>
            <a:pPr marL="1371600" lvl="2" indent="-457200">
              <a:buAutoNum type="arabicPeriod"/>
            </a:pPr>
            <a:r>
              <a:rPr lang="en-US"/>
              <a:t>Closed list (Spain)</a:t>
            </a:r>
            <a:endParaRPr lang="en-US" dirty="0"/>
          </a:p>
          <a:p>
            <a:pPr marL="1371600" lvl="2" indent="-457200">
              <a:buAutoNum type="arabicPeriod"/>
            </a:pPr>
            <a:r>
              <a:rPr lang="en-US"/>
              <a:t>Semi-open (Belgium)</a:t>
            </a:r>
            <a:endParaRPr lang="en-US" dirty="0"/>
          </a:p>
          <a:p>
            <a:pPr marL="1371600" lvl="2" indent="-457200">
              <a:buAutoNum type="arabicPeriod"/>
            </a:pPr>
            <a:r>
              <a:rPr lang="en-US"/>
              <a:t>Open (NL)</a:t>
            </a:r>
            <a:endParaRPr lang="en-US" dirty="0"/>
          </a:p>
          <a:p>
            <a:pPr marL="971550" lvl="1" indent="-514350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21170F-2004-D959-6461-045E68480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744" y="325402"/>
            <a:ext cx="5851484" cy="5775164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B22115CF-68C0-5297-0825-AA414076905E}"/>
              </a:ext>
            </a:extLst>
          </p:cNvPr>
          <p:cNvSpPr txBox="1"/>
          <p:nvPr/>
        </p:nvSpPr>
        <p:spPr>
          <a:xfrm>
            <a:off x="6797040" y="6090920"/>
            <a:ext cx="5191760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hlinkClick r:id="rId3"/>
              </a:rPr>
              <a:t>https://www.washingtonpost.com/news/worldviews/wp/2017/03/15/with-28-parties-running-dutch-voters-have-to-use-these-literally-enormous-ballots/</a:t>
            </a:r>
            <a:r>
              <a:rPr lang="en-US" sz="1400" dirty="0"/>
              <a:t> 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06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9DB78-776F-552A-E36A-1437965A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E6060-B40F-C9DF-C909-613B2981B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Proportional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4CA8D-30F0-46E6-B5ED-E782A4BDB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083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List-Proportional systems</a:t>
            </a:r>
          </a:p>
          <a:p>
            <a:pPr marL="514350" indent="-514350">
              <a:buAutoNum type="arabicPeriod"/>
            </a:pPr>
            <a:r>
              <a:rPr lang="en-US"/>
              <a:t>Single Transferable Vote</a:t>
            </a:r>
          </a:p>
          <a:p>
            <a:pPr marL="971550" lvl="1" indent="-514350">
              <a:buFont typeface="Courier New"/>
              <a:buChar char="o"/>
            </a:pPr>
            <a:r>
              <a:rPr lang="en-US"/>
              <a:t>Ireland &amp; Malta</a:t>
            </a:r>
          </a:p>
          <a:p>
            <a:pPr marL="971550" lvl="1" indent="-514350">
              <a:buFont typeface="Courier New"/>
              <a:buChar char="o"/>
            </a:pPr>
            <a:r>
              <a:rPr lang="en-US"/>
              <a:t>1&lt;DM&lt;5</a:t>
            </a:r>
          </a:p>
          <a:p>
            <a:pPr marL="971550" lvl="1" indent="-514350">
              <a:buFont typeface="Courier New"/>
              <a:buChar char="o"/>
            </a:pPr>
            <a:r>
              <a:rPr lang="en-US"/>
              <a:t>Ranking &amp; quota's</a:t>
            </a:r>
            <a:endParaRPr lang="en-US" dirty="0"/>
          </a:p>
        </p:txBody>
      </p:sp>
      <p:pic>
        <p:nvPicPr>
          <p:cNvPr id="4" name="Picture 3" descr="Figure 3 - Single Transferable Vote (STV)">
            <a:extLst>
              <a:ext uri="{FF2B5EF4-FFF2-40B4-BE49-F238E27FC236}">
                <a16:creationId xmlns:a16="http://schemas.microsoft.com/office/drawing/2014/main" id="{58A221BA-F374-B35A-6367-A01660417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122" y="0"/>
            <a:ext cx="5516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16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83731-06EE-7D0C-B091-06794F89B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9103-611C-AFD0-533D-EE7B1BE84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Mixed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9B6BD-8CC1-568E-BB37-2FE62C8B3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199" y="1606753"/>
            <a:ext cx="480060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1. Parallel systems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Elements are separated and independent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Lithuania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Italy (Sort of)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362216-FDAC-3F6E-73BF-1C9989BA2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08" y="1844357"/>
            <a:ext cx="5091656" cy="387655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91431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CA8D2-B8C4-2653-C47D-B0A04A7CF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A93F4-5ADF-5D0F-7BB0-23846038B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Mixed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54354-D1F3-B193-A921-D9ABDF553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199" y="1606753"/>
            <a:ext cx="480060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1. Parallel systems</a:t>
            </a:r>
          </a:p>
          <a:p>
            <a:pPr marL="0" indent="0">
              <a:buNone/>
            </a:pPr>
            <a:r>
              <a:rPr lang="en-US"/>
              <a:t>2. Mixed Member Proportional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More proportional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List aspect as a correction for FPTP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Can be one vote or two votes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/>
              <a:t>Germany</a:t>
            </a:r>
            <a:endParaRPr lang="en-US" dirty="0"/>
          </a:p>
        </p:txBody>
      </p:sp>
      <p:pic>
        <p:nvPicPr>
          <p:cNvPr id="4" name="Picture 3" descr="File:Seat linkage.png">
            <a:extLst>
              <a:ext uri="{FF2B5EF4-FFF2-40B4-BE49-F238E27FC236}">
                <a16:creationId xmlns:a16="http://schemas.microsoft.com/office/drawing/2014/main" id="{DE7087F4-BFD7-53DB-A1A1-9EBF6394A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212" y="1295538"/>
            <a:ext cx="2762250" cy="5388691"/>
          </a:xfrm>
          <a:prstGeom prst="rect">
            <a:avLst/>
          </a:prstGeom>
        </p:spPr>
      </p:pic>
      <p:pic>
        <p:nvPicPr>
          <p:cNvPr id="5" name="Picture 4" descr="German Bundestag - General, direct, free, equal and secret">
            <a:extLst>
              <a:ext uri="{FF2B5EF4-FFF2-40B4-BE49-F238E27FC236}">
                <a16:creationId xmlns:a16="http://schemas.microsoft.com/office/drawing/2014/main" id="{22AE2F08-727D-2C87-5EA6-A5DE32683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6287" y="4755865"/>
            <a:ext cx="3591464" cy="21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75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5AB1-56A2-E6EB-3BC1-5478F4D5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Duverger's Law of plurality voting (1951)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B6101-88EE-4A87-3748-036E73812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800"/>
              <a:t>Countries with a plurality/FPTP system </a:t>
            </a:r>
            <a:r>
              <a:rPr lang="en-US" sz="4800" dirty="0"/>
              <a:t>tend to have a two-party system due to a difficulty for third parties to win seats (m</a:t>
            </a:r>
            <a:r>
              <a:rPr lang="en-US" sz="4800" b="1" dirty="0"/>
              <a:t>echanical effect</a:t>
            </a:r>
            <a:r>
              <a:rPr lang="en-US" sz="4800" dirty="0"/>
              <a:t>), and a fear of voters for wasting their vote (</a:t>
            </a:r>
            <a:r>
              <a:rPr lang="en-US" sz="4800" b="1" dirty="0"/>
              <a:t>psychological effect</a:t>
            </a:r>
            <a:r>
              <a:rPr lang="en-US" sz="4800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97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3CC60-904F-3331-C42A-17656C262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But cleavages still </a:t>
            </a:r>
            <a:r>
              <a:rPr lang="en-US"/>
              <a:t>matter: Scotland </a:t>
            </a:r>
            <a:r>
              <a:rPr lang="en-US" dirty="0"/>
              <a:t>in UK elections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9CE021-E63B-5B52-432B-B9357E30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62" y="1685290"/>
            <a:ext cx="3749675" cy="4462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160628-1D67-DDD5-F1BE-AB238C3BD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602" y="1685290"/>
            <a:ext cx="3820795" cy="4462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861B4-C0A7-F116-E8BD-8F570BBE57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762" y="1685290"/>
            <a:ext cx="3820795" cy="44627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DEEF94-3CCC-39A1-070C-FA9DEB6A0729}"/>
              </a:ext>
            </a:extLst>
          </p:cNvPr>
          <p:cNvSpPr txBox="1"/>
          <p:nvPr/>
        </p:nvSpPr>
        <p:spPr>
          <a:xfrm>
            <a:off x="1615439" y="6278880"/>
            <a:ext cx="13919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2017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4B8794-4947-594B-4FD6-E85B111477CA}"/>
              </a:ext>
            </a:extLst>
          </p:cNvPr>
          <p:cNvSpPr txBox="1"/>
          <p:nvPr/>
        </p:nvSpPr>
        <p:spPr>
          <a:xfrm>
            <a:off x="5293358" y="6278879"/>
            <a:ext cx="13919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2019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C26D91-62E5-BB4D-3FE8-E5F341EAE402}"/>
              </a:ext>
            </a:extLst>
          </p:cNvPr>
          <p:cNvSpPr txBox="1"/>
          <p:nvPr/>
        </p:nvSpPr>
        <p:spPr>
          <a:xfrm>
            <a:off x="9326877" y="6278878"/>
            <a:ext cx="13919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4002226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721A0-C49C-AAC8-FDB2-16213F40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4582-1B02-C147-1434-7BD464089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Duverger's Hypothesis (1951)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EB4E1-2344-6643-0ED2-0C7CD02CC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4800" dirty="0"/>
              <a:t>Countries with a two-round majoritarian </a:t>
            </a:r>
            <a:r>
              <a:rPr lang="en-US" sz="4800" dirty="0" err="1"/>
              <a:t>or p</a:t>
            </a:r>
            <a:r>
              <a:rPr lang="en-US" sz="4800" dirty="0"/>
              <a:t>roportional system tend to have a multi-party system. Duverger (1986) would later state that that the former would result in ​many allied parties (i.e. moderate) and the latter in many independent parties (i.e. polarizing).</a:t>
            </a:r>
          </a:p>
        </p:txBody>
      </p:sp>
    </p:spTree>
    <p:extLst>
      <p:ext uri="{BB962C8B-B14F-4D97-AF65-F5344CB8AC3E}">
        <p14:creationId xmlns:p14="http://schemas.microsoft.com/office/powerpoint/2010/main" val="114535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4010-F560-F217-180E-AF6306394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1989D-FDC7-26BE-5AB4-3A4B3FD7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Recap: Origin of Party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B190F-5810-EB97-C161-4C8B31912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Fragmentation?</a:t>
            </a:r>
          </a:p>
          <a:p>
            <a:pPr algn="ctr"/>
            <a:r>
              <a:rPr lang="en-US" b="0" i="1"/>
              <a:t>#Parties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607CB-55EC-234F-DB6B-3F2949F59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/>
              <a:t>Polarization?</a:t>
            </a:r>
          </a:p>
          <a:p>
            <a:pPr algn="ctr"/>
            <a:r>
              <a:rPr lang="en-US" b="0" i="1"/>
              <a:t>Ideological distance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CB5CF44-E874-5BD4-2BC9-276E5F7F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0241" y="1901226"/>
            <a:ext cx="5157896" cy="24337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b="1"/>
              <a:t>Electoral System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C074C04-3BCF-170D-C627-AF44A1227CAA}"/>
              </a:ext>
            </a:extLst>
          </p:cNvPr>
          <p:cNvSpPr txBox="1">
            <a:spLocks/>
          </p:cNvSpPr>
          <p:nvPr/>
        </p:nvSpPr>
        <p:spPr>
          <a:xfrm>
            <a:off x="3508039" y="3793100"/>
            <a:ext cx="5186650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4800"/>
              <a:t>Cleavages</a:t>
            </a:r>
            <a:endParaRPr lang="en-US"/>
          </a:p>
          <a:p>
            <a:pPr marL="0" indent="0" algn="ctr">
              <a:buNone/>
            </a:pPr>
            <a:r>
              <a:rPr lang="en-US" sz="4800"/>
              <a:t>(Party Families)</a:t>
            </a:r>
            <a:endParaRPr lang="en-US" sz="4800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1592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8063-38A6-503F-37A5-721273DD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+ Electoral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DE162-3048-50F3-992E-1AFA2C66C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No two systems are perfectly similar, and minute changes happen frequently, sometimes with strong effects.</a:t>
            </a:r>
          </a:p>
        </p:txBody>
      </p:sp>
    </p:spTree>
    <p:extLst>
      <p:ext uri="{BB962C8B-B14F-4D97-AF65-F5344CB8AC3E}">
        <p14:creationId xmlns:p14="http://schemas.microsoft.com/office/powerpoint/2010/main" val="3246302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247F9-AC48-7258-219F-402F1A1FC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F5B56-D4E6-6476-AFEB-0AF9B5CFE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+ Electoral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A3F00-14BE-121A-7B06-ADD889035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0028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Malapportionment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 dirty="0"/>
              <a:t>Lack of balance in the amount of </a:t>
            </a:r>
            <a:r>
              <a:rPr lang="en-US"/>
              <a:t>people being represented in a constituency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 dirty="0"/>
              <a:t>Can be positive, </a:t>
            </a:r>
            <a:r>
              <a:rPr lang="en-US" err="1"/>
              <a:t>f.i</a:t>
            </a:r>
            <a:r>
              <a:rPr lang="en-US"/>
              <a:t>. to promote representation for ethnic minorities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r>
              <a:rPr lang="en-US"/>
              <a:t>Ireland 2007 – 2023</a:t>
            </a:r>
            <a:endParaRPr lang="en-US" dirty="0"/>
          </a:p>
          <a:p>
            <a:pPr marL="1543050" lvl="2" indent="-342900"/>
            <a:r>
              <a:rPr lang="en-US"/>
              <a:t>Rising population since 2007</a:t>
            </a:r>
            <a:endParaRPr lang="en-US" dirty="0"/>
          </a:p>
          <a:p>
            <a:pPr marL="1543050" lvl="2" indent="-342900"/>
            <a:r>
              <a:rPr lang="en-US"/>
              <a:t>Dublin West: 30K/seat</a:t>
            </a:r>
            <a:endParaRPr lang="en-US" dirty="0"/>
          </a:p>
          <a:p>
            <a:pPr marL="1543050" lvl="2" indent="-342900"/>
            <a:r>
              <a:rPr lang="en-US">
                <a:ea typeface="+mn-lt"/>
                <a:cs typeface="+mn-lt"/>
              </a:rPr>
              <a:t>Dun Laoghaire: 23K/seat</a:t>
            </a:r>
            <a:endParaRPr lang="en-US" dirty="0"/>
          </a:p>
          <a:p>
            <a:pPr marL="1543050" lvl="2" indent="-342900"/>
            <a:r>
              <a:rPr lang="en-US"/>
              <a:t>Changed in 2023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3B55B-A22D-7414-E82A-B616DAC8A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817" y="1822922"/>
            <a:ext cx="4792899" cy="352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16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977F3-26A8-0E02-1DA4-9B5C43806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B9AD1-60E6-C3A6-FFB6-C4C50BBFC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+ Electoral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F9BBF-2E12-2EF8-01DC-951EE4D70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0028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Malapportionment</a:t>
            </a:r>
          </a:p>
          <a:p>
            <a:pPr marL="514350" indent="-514350">
              <a:buAutoNum type="arabicPeriod"/>
            </a:pPr>
            <a:r>
              <a:rPr lang="en-US"/>
              <a:t>Gerrymandering</a:t>
            </a:r>
            <a:endParaRPr lang="en-US" dirty="0"/>
          </a:p>
          <a:p>
            <a:pPr marL="971550" lvl="1" indent="-514350">
              <a:buFont typeface="Courier New" panose="020B0604020202020204" pitchFamily="34" charset="0"/>
              <a:buChar char="o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CA28B-D718-D14F-6034-B93A9D9DD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715" y="2744152"/>
            <a:ext cx="7212330" cy="3990975"/>
          </a:xfrm>
          <a:prstGeom prst="rect">
            <a:avLst/>
          </a:prstGeom>
        </p:spPr>
      </p:pic>
      <p:pic>
        <p:nvPicPr>
          <p:cNvPr id="6" name="Picture 5" descr="What is gerrymandering?">
            <a:extLst>
              <a:ext uri="{FF2B5EF4-FFF2-40B4-BE49-F238E27FC236}">
                <a16:creationId xmlns:a16="http://schemas.microsoft.com/office/drawing/2014/main" id="{14621E6E-0611-083E-10A0-37105CF23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95" y="3153410"/>
            <a:ext cx="450469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46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22F87-BDFF-A35C-DB61-364BDD954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2B10C-A3A6-7706-1B3F-02B7CFC16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+ Electoral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458CC-8496-E48F-5591-FDB58D882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360" y="1825625"/>
            <a:ext cx="555860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Malapportionment</a:t>
            </a:r>
          </a:p>
          <a:p>
            <a:pPr marL="514350" indent="-514350">
              <a:buAutoNum type="arabicPeriod"/>
            </a:pPr>
            <a:r>
              <a:rPr lang="en-US"/>
              <a:t>Gerrymandering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Voting </a:t>
            </a:r>
            <a:r>
              <a:rPr lang="en-US" dirty="0" err="1"/>
              <a:t>tresh</a:t>
            </a:r>
            <a:r>
              <a:rPr lang="en-US" dirty="0"/>
              <a:t>olds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Formal </a:t>
            </a:r>
            <a:r>
              <a:rPr lang="en-US" dirty="0" err="1"/>
              <a:t>tresholds</a:t>
            </a:r>
            <a:endParaRPr lang="en-US" dirty="0"/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Effective </a:t>
            </a:r>
            <a:r>
              <a:rPr lang="en-US" dirty="0" err="1"/>
              <a:t>tresholds</a:t>
            </a:r>
            <a:r>
              <a:rPr lang="en-US" dirty="0"/>
              <a:t> (voted needed per constituency): 75% / DM+1 (</a:t>
            </a:r>
            <a:r>
              <a:rPr lang="en-US" dirty="0" err="1"/>
              <a:t>Lijphart</a:t>
            </a:r>
            <a:r>
              <a:rPr lang="en-US" dirty="0"/>
              <a:t>)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en-US" dirty="0"/>
              <a:t>Big impact on fragmentation</a:t>
            </a:r>
          </a:p>
          <a:p>
            <a:pPr marL="971550" lvl="1" indent="-514350">
              <a:buFont typeface="Courier New" panose="020B0604020202020204" pitchFamily="34" charset="0"/>
              <a:buChar char="o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EB896-F7FC-F60A-0142-6CA2221B0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683" y="1495108"/>
            <a:ext cx="4867275" cy="434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5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9050-05E0-549A-7C93-56AF77F30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7061"/>
            <a:ext cx="10515600" cy="4219541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Electoral systems are </a:t>
            </a:r>
            <a:r>
              <a:rPr lang="en-US" sz="6600" dirty="0" err="1"/>
              <a:t>categorised</a:t>
            </a:r>
            <a:r>
              <a:rPr lang="en-US" sz="6600" dirty="0"/>
              <a:t> based on their </a:t>
            </a:r>
            <a:r>
              <a:rPr lang="en-US" sz="6600" b="1" dirty="0"/>
              <a:t>electoral formula</a:t>
            </a:r>
            <a:r>
              <a:rPr lang="en-US" sz="6600" dirty="0"/>
              <a:t>, or how they transfer votes into seats.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1943427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91C40-8DD5-381B-54E7-DBCCFBB4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663AF-DE67-C4C6-3EAD-428B480C9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District </a:t>
            </a:r>
            <a:r>
              <a:rPr lang="en-US"/>
              <a:t>Magnitude (DM): Average #seats per electoral district</a:t>
            </a:r>
            <a:endParaRPr lang="en-US" dirty="0"/>
          </a:p>
        </p:txBody>
      </p:sp>
      <p:pic>
        <p:nvPicPr>
          <p:cNvPr id="4" name="Picture 3" descr="2024 UK Election Maps | Data Visualization Weekly">
            <a:extLst>
              <a:ext uri="{FF2B5EF4-FFF2-40B4-BE49-F238E27FC236}">
                <a16:creationId xmlns:a16="http://schemas.microsoft.com/office/drawing/2014/main" id="{A0ABD105-3A91-7C7E-3EE7-53407A599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56" y="2408036"/>
            <a:ext cx="4421528" cy="28564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61D0DD-8ADB-5DC0-4635-2ED88D7F0879}"/>
              </a:ext>
            </a:extLst>
          </p:cNvPr>
          <p:cNvSpPr txBox="1"/>
          <p:nvPr/>
        </p:nvSpPr>
        <p:spPr>
          <a:xfrm>
            <a:off x="1196051" y="5333999"/>
            <a:ext cx="36942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UK: DM 1, 700K </a:t>
            </a:r>
            <a:r>
              <a:rPr lang="en-US"/>
              <a:t>inhabitants/ district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65E998-9FC0-B7A8-CEC0-B9551499B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574" y="2261645"/>
            <a:ext cx="3160371" cy="34632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6D071-9A17-2D07-41D6-B3EC5DAEAD5C}"/>
              </a:ext>
            </a:extLst>
          </p:cNvPr>
          <p:cNvSpPr txBox="1"/>
          <p:nvPr/>
        </p:nvSpPr>
        <p:spPr>
          <a:xfrm>
            <a:off x="8092633" y="5729467"/>
            <a:ext cx="369425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NL: DM 150 (despite 20 electoral districts)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75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2023 Dutch Elections (House of Representatives) : r/MapPorn">
            <a:extLst>
              <a:ext uri="{FF2B5EF4-FFF2-40B4-BE49-F238E27FC236}">
                <a16:creationId xmlns:a16="http://schemas.microsoft.com/office/drawing/2014/main" id="{EE731545-BDDD-2F3D-0466-CF5D8351B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046" y="536861"/>
            <a:ext cx="5771907" cy="579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1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14550-292F-C9AA-7EF4-80DAE1F19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F521-0081-7281-5151-D34AF8E0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5B4BD-8075-278B-3E41-662E3F1FE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District </a:t>
            </a:r>
            <a:r>
              <a:rPr lang="en-US"/>
              <a:t>Magnitude (DM): Average #seats per electoral district</a:t>
            </a:r>
            <a:endParaRPr lang="en-US" dirty="0"/>
          </a:p>
        </p:txBody>
      </p:sp>
      <p:pic>
        <p:nvPicPr>
          <p:cNvPr id="8" name="Picture 7" descr="Free Maps of Ireland">
            <a:extLst>
              <a:ext uri="{FF2B5EF4-FFF2-40B4-BE49-F238E27FC236}">
                <a16:creationId xmlns:a16="http://schemas.microsoft.com/office/drawing/2014/main" id="{0AB3FD50-8AC4-0D63-593B-BE07B67A3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35" y="2289278"/>
            <a:ext cx="3514845" cy="34947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976823-956E-ACCA-242B-EEC4E03E862B}"/>
              </a:ext>
            </a:extLst>
          </p:cNvPr>
          <p:cNvSpPr txBox="1"/>
          <p:nvPr/>
        </p:nvSpPr>
        <p:spPr>
          <a:xfrm>
            <a:off x="835912" y="5853514"/>
            <a:ext cx="369425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Ireland: MD just over 4 </a:t>
            </a:r>
            <a:r>
              <a:rPr lang="en-US" b="1"/>
              <a:t>since 2023</a:t>
            </a:r>
            <a:r>
              <a:rPr lang="en-US"/>
              <a:t> (3-5 seats per constituency)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C83FC3-1103-7258-EA54-9B2D29C5C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1286" y="2979664"/>
            <a:ext cx="7167010" cy="19087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D5AAC3-FAE0-FC44-E299-FEF701CE42AC}"/>
              </a:ext>
            </a:extLst>
          </p:cNvPr>
          <p:cNvSpPr txBox="1"/>
          <p:nvPr/>
        </p:nvSpPr>
        <p:spPr>
          <a:xfrm>
            <a:off x="5254256" y="5103628"/>
            <a:ext cx="60960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Oireachtas Library &amp; Research Service, 2023. L&amp;RS Bill Digest: Electoral (Amendment) Bill 2023. Bill No. 77 of 2023</a:t>
            </a:r>
          </a:p>
          <a:p>
            <a:r>
              <a:rPr lang="en-US" dirty="0">
                <a:ea typeface="+mn-lt"/>
                <a:cs typeface="+mn-lt"/>
                <a:hlinkClick r:id="rId4"/>
              </a:rPr>
              <a:t>https://data.oireachtas.ie/ie/oireachtas/libraryResearch/2023/2023-11-21_bill-digest-electoral-amendment-bill-2023_en.pdf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DE9B8-0968-E865-6571-66AAC499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7AEE-9DFD-12DF-348B-30AC387A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922E2-0FE9-9028-2EBF-A763A88E6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905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District </a:t>
            </a:r>
            <a:r>
              <a:rPr lang="en-US"/>
              <a:t>Magnitude (DM)</a:t>
            </a:r>
          </a:p>
          <a:p>
            <a:r>
              <a:rPr lang="en-US" dirty="0"/>
              <a:t>(Dis)Proportionality: Extent to which an electoral system is </a:t>
            </a:r>
            <a:r>
              <a:rPr lang="en-US" i="1" dirty="0"/>
              <a:t>bad/good </a:t>
            </a:r>
            <a:r>
              <a:rPr lang="en-US" dirty="0"/>
              <a:t>at representing the proportions within society</a:t>
            </a:r>
          </a:p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r>
              <a:rPr lang="en-US" b="1"/>
              <a:t>Gallagher index (Michael Gallagher, 1992)</a:t>
            </a:r>
          </a:p>
          <a:p>
            <a:pPr marL="0" indent="0" algn="ctr">
              <a:buNone/>
            </a:pPr>
            <a:r>
              <a:rPr lang="en-US"/>
              <a:t>Low scores = proportional, high scores = disproportional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/>
              <a:t>Vi = %votes, Si = %seats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9C17A-D11F-9EDB-AABB-8316C25AE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174" y="4729495"/>
            <a:ext cx="2662791" cy="92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78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1EF34-7C50-86F9-B1F6-A5A017A64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6"/>
            <a:ext cx="10515600" cy="1325563"/>
          </a:xfrm>
        </p:spPr>
        <p:txBody>
          <a:bodyPr/>
          <a:lstStyle/>
          <a:p>
            <a:pPr algn="ctr"/>
            <a:r>
              <a:rPr lang="en-US"/>
              <a:t>Example: Ireland 2024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20231B-C53B-4C4B-20CA-EBA0F7D4A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311952"/>
              </p:ext>
            </p:extLst>
          </p:nvPr>
        </p:nvGraphicFramePr>
        <p:xfrm>
          <a:off x="336697" y="1329069"/>
          <a:ext cx="5431460" cy="5334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06255">
                  <a:extLst>
                    <a:ext uri="{9D8B030D-6E8A-4147-A177-3AD203B41FA5}">
                      <a16:colId xmlns:a16="http://schemas.microsoft.com/office/drawing/2014/main" val="571912482"/>
                    </a:ext>
                  </a:extLst>
                </a:gridCol>
                <a:gridCol w="691116">
                  <a:extLst>
                    <a:ext uri="{9D8B030D-6E8A-4147-A177-3AD203B41FA5}">
                      <a16:colId xmlns:a16="http://schemas.microsoft.com/office/drawing/2014/main" val="290904663"/>
                    </a:ext>
                  </a:extLst>
                </a:gridCol>
                <a:gridCol w="682254">
                  <a:extLst>
                    <a:ext uri="{9D8B030D-6E8A-4147-A177-3AD203B41FA5}">
                      <a16:colId xmlns:a16="http://schemas.microsoft.com/office/drawing/2014/main" val="1988994627"/>
                    </a:ext>
                  </a:extLst>
                </a:gridCol>
                <a:gridCol w="797440">
                  <a:extLst>
                    <a:ext uri="{9D8B030D-6E8A-4147-A177-3AD203B41FA5}">
                      <a16:colId xmlns:a16="http://schemas.microsoft.com/office/drawing/2014/main" val="2246885640"/>
                    </a:ext>
                  </a:extLst>
                </a:gridCol>
                <a:gridCol w="1054395">
                  <a:extLst>
                    <a:ext uri="{9D8B030D-6E8A-4147-A177-3AD203B41FA5}">
                      <a16:colId xmlns:a16="http://schemas.microsoft.com/office/drawing/2014/main" val="3443992679"/>
                    </a:ext>
                  </a:extLst>
                </a:gridCol>
              </a:tblGrid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2024 election result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% vote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% seats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%v - %s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squared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1756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Fianna Fáil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21.86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27.17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-5.31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28.1961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0146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Fine Gael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20.8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21.97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-1.17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1.3689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28859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Sinn Féin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19.01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22.54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-3.53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12.4609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6840429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Social Democrats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4.81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6.36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-1.55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2.4025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8064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dirty="0" err="1">
                          <a:solidFill>
                            <a:schemeClr val="tx1"/>
                          </a:solidFill>
                          <a:latin typeface="Liberation Serif"/>
                        </a:rPr>
                        <a:t>Labour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4.65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6.36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-1.71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2.9241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221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dirty="0" err="1">
                          <a:solidFill>
                            <a:schemeClr val="tx1"/>
                          </a:solidFill>
                          <a:latin typeface="Liberation Serif"/>
                        </a:rPr>
                        <a:t>Aontú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3.91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1.16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2.75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7.5625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34708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Independent Ireland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3.55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2.31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1.24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1.5376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7767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Green Party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3.04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0.58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2.46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6.0516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176416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PBP–Solidarity (People Before Profit–Solidarity)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2.84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1.73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1.11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1.2321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81157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People Before Profit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2.24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1.16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1.08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1.1664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062935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Solidarity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0.6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0.58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0.02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0.000400000000000001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566107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Irish Freedom Party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0.67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0.67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0.4489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935493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The Irish People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0.35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0.35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0.1225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30324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100% Redress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0.31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0.58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-0.27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0.0729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54696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National Party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6182864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Independents 4 Change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0.23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0.23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0.0529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176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Ireland First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0.15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0.15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0.0225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13847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Right to Change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0.13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0.13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0.0169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880761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Liberty Republic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0.09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0.09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0.0081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198009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Party for Animal Welfare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0.04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0.0016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16426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dirty="0" err="1">
                          <a:solidFill>
                            <a:schemeClr val="tx1"/>
                          </a:solidFill>
                          <a:latin typeface="Liberation Serif"/>
                        </a:rPr>
                        <a:t>Rabharta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0.03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0.0009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5122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Centre Party 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0.02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0.02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0.0004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300799"/>
                  </a:ext>
                </a:extLst>
              </a:tr>
              <a:tr h="21265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Independents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13.2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9.25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Liberation Serif"/>
                        </a:rPr>
                        <a:t>3.95</a:t>
                      </a:r>
                      <a:endParaRPr lang="en-US" sz="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15.6025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645124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9072569-F193-68F9-62BE-916DBCEB0744}"/>
              </a:ext>
            </a:extLst>
          </p:cNvPr>
          <p:cNvSpPr txBox="1"/>
          <p:nvPr/>
        </p:nvSpPr>
        <p:spPr>
          <a:xfrm>
            <a:off x="4022650" y="956930"/>
            <a:ext cx="522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C00000"/>
                </a:solidFill>
              </a:rPr>
              <a:t>1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C9F533-B81C-82E3-47A9-8A11A6ACD81C}"/>
              </a:ext>
            </a:extLst>
          </p:cNvPr>
          <p:cNvSpPr txBox="1"/>
          <p:nvPr/>
        </p:nvSpPr>
        <p:spPr>
          <a:xfrm>
            <a:off x="5077045" y="956930"/>
            <a:ext cx="522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C00000"/>
                </a:solidFill>
              </a:rPr>
              <a:t>2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24080-28DF-3430-1A29-23C1672B1A1B}"/>
              </a:ext>
            </a:extLst>
          </p:cNvPr>
          <p:cNvSpPr txBox="1"/>
          <p:nvPr/>
        </p:nvSpPr>
        <p:spPr>
          <a:xfrm>
            <a:off x="6097417" y="3027325"/>
            <a:ext cx="593509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3.</a:t>
            </a:r>
            <a:r>
              <a:rPr lang="en-US" sz="3200"/>
              <a:t> Sum of the squares: 81.3432</a:t>
            </a:r>
          </a:p>
          <a:p>
            <a:r>
              <a:rPr lang="en-US" sz="3200">
                <a:solidFill>
                  <a:srgbClr val="C00000"/>
                </a:solidFill>
              </a:rPr>
              <a:t>4.</a:t>
            </a:r>
            <a:r>
              <a:rPr lang="en-US" sz="3200"/>
              <a:t> Half of the sum: 40.6716</a:t>
            </a:r>
          </a:p>
          <a:p>
            <a:r>
              <a:rPr lang="en-US" sz="3200">
                <a:solidFill>
                  <a:srgbClr val="C00000"/>
                </a:solidFill>
              </a:rPr>
              <a:t>5.</a:t>
            </a:r>
            <a:r>
              <a:rPr lang="en-US" sz="3200"/>
              <a:t> Square root: </a:t>
            </a:r>
            <a:r>
              <a:rPr lang="en-US" sz="3200" b="1">
                <a:solidFill>
                  <a:srgbClr val="C00000"/>
                </a:solidFill>
              </a:rPr>
              <a:t>6.3774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54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33</Slides>
  <Notes>11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Democratic Competition III:    Electoral Systems</vt:lpstr>
      <vt:lpstr>PowerPoint Presentation</vt:lpstr>
      <vt:lpstr>Recap: Origin of Party systems</vt:lpstr>
      <vt:lpstr>Electoral systems are categorised based on their electoral formula, or how they transfer votes into seats.</vt:lpstr>
      <vt:lpstr>Key Concepts</vt:lpstr>
      <vt:lpstr>PowerPoint Presentation</vt:lpstr>
      <vt:lpstr>Key Concepts</vt:lpstr>
      <vt:lpstr>Key Concepts</vt:lpstr>
      <vt:lpstr>Example: Ireland 2024</vt:lpstr>
      <vt:lpstr>Example 2: Netherlands 2025</vt:lpstr>
      <vt:lpstr>Example 3: UK 2024</vt:lpstr>
      <vt:lpstr>Recap: Variety in Europe</vt:lpstr>
      <vt:lpstr>Majoritarian systems</vt:lpstr>
      <vt:lpstr>United Kingdom: Concentration of Power</vt:lpstr>
      <vt:lpstr>Majoritarian systems</vt:lpstr>
      <vt:lpstr>France: second round with plurality</vt:lpstr>
      <vt:lpstr>Majoritarian systems</vt:lpstr>
      <vt:lpstr>PowerPoint Presentation</vt:lpstr>
      <vt:lpstr>PowerPoint Presentation</vt:lpstr>
      <vt:lpstr>More proportional? </vt:lpstr>
      <vt:lpstr>2. Proportional Systems</vt:lpstr>
      <vt:lpstr>2. Proportional Systems</vt:lpstr>
      <vt:lpstr>2. Proportional Systems</vt:lpstr>
      <vt:lpstr>2. Proportional Systems</vt:lpstr>
      <vt:lpstr>3. Mixed Systems</vt:lpstr>
      <vt:lpstr>3. Mixed Systems</vt:lpstr>
      <vt:lpstr>Duverger's Law of plurality voting (1951)</vt:lpstr>
      <vt:lpstr>But cleavages still matter: Scotland in UK elections</vt:lpstr>
      <vt:lpstr>Duverger's Hypothesis (1951)</vt:lpstr>
      <vt:lpstr>+ Electoral engineering</vt:lpstr>
      <vt:lpstr>+ Electoral engineering</vt:lpstr>
      <vt:lpstr>+ Electoral engineering</vt:lpstr>
      <vt:lpstr>+ Electoral engineering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3113</cp:revision>
  <dcterms:created xsi:type="dcterms:W3CDTF">2026-01-23T07:04:08Z</dcterms:created>
  <dcterms:modified xsi:type="dcterms:W3CDTF">2026-03-23T08:45:20Z</dcterms:modified>
</cp:coreProperties>
</file>