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2"/>
  </p:notesMasterIdLst>
  <p:sldIdLst>
    <p:sldId id="256" r:id="rId2"/>
    <p:sldId id="269" r:id="rId3"/>
    <p:sldId id="274" r:id="rId4"/>
    <p:sldId id="330" r:id="rId5"/>
    <p:sldId id="325" r:id="rId6"/>
    <p:sldId id="278" r:id="rId7"/>
    <p:sldId id="285" r:id="rId8"/>
    <p:sldId id="328" r:id="rId9"/>
    <p:sldId id="331" r:id="rId10"/>
    <p:sldId id="341" r:id="rId11"/>
    <p:sldId id="342" r:id="rId12"/>
    <p:sldId id="336" r:id="rId13"/>
    <p:sldId id="337" r:id="rId14"/>
    <p:sldId id="343" r:id="rId15"/>
    <p:sldId id="344" r:id="rId16"/>
    <p:sldId id="345" r:id="rId17"/>
    <p:sldId id="338" r:id="rId18"/>
    <p:sldId id="339" r:id="rId19"/>
    <p:sldId id="340" r:id="rId20"/>
    <p:sldId id="346" r:id="rId21"/>
    <p:sldId id="347" r:id="rId22"/>
    <p:sldId id="281" r:id="rId23"/>
    <p:sldId id="297" r:id="rId24"/>
    <p:sldId id="299" r:id="rId25"/>
    <p:sldId id="300" r:id="rId26"/>
    <p:sldId id="348" r:id="rId27"/>
    <p:sldId id="303" r:id="rId28"/>
    <p:sldId id="302" r:id="rId29"/>
    <p:sldId id="307" r:id="rId30"/>
    <p:sldId id="306" r:id="rId3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A0E178-6E2B-7719-3B3D-17D5D3743342}" v="659" dt="2026-03-27T13:04:50.741"/>
    <p1510:client id="{384DF15E-F099-8C68-6BC7-80443E30CC8D}" v="1271" dt="2026-03-27T13:46:35.346"/>
    <p1510:client id="{46CD16A8-6FD9-448D-196C-CB17F88E5A1B}" v="188" dt="2026-03-27T15:29:23.439"/>
    <p1510:client id="{75124275-02F6-5BA3-A6E0-08203DD57CE1}" v="961" dt="2026-03-28T08:04:06.985"/>
    <p1510:client id="{FA35D049-DC8C-5E80-1B85-83EE376803CC}" v="6" dt="2026-03-26T13:43:00.2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18D41-00D8-4425-8F14-6485D031C4A9}" type="datetimeFigureOut">
              <a:t>3/28/2026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C8B44-73A2-48E7-8CB5-885DB10689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809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51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772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74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3879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7452E-2704-20B8-CD31-FEBE65CD0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FF7536-9E25-6151-4D6E-1C2DBE3923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85E03F-8941-9F05-E8A7-84B4E322A5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FDBB3E-7391-8CC1-9CC1-1528F72F4F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1777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332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30000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7854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19AC5-6394-E930-92B5-638BE4DDE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DD7FA6-6DFE-798B-9A80-368E725C06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3AB44-C0C2-109C-32D5-C899F8FAF2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We bring all of the things we talked about over the last few weeks together.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4A572E-C694-9674-1D5A-1B202EBDE5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329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80FB3-71E6-870F-D05B-A92DB1CFF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72660D-0F21-25EB-B837-696B8618B0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6E2F33-FC71-2013-98DD-4D3203BAE0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D063E4-3234-A404-A9B5-D0D0943E57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22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683614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D9C3E-DE92-4EFA-A2BF-A6E953A302E9}" type="slidenum">
              <a:rPr lang="nl-BE" smtClean="0"/>
              <a:t>23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857529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7B749-328B-6829-0E58-21BB241AC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8DA4EC-0657-4586-8AB2-61F3EE4672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701C4B-92A2-C2B7-BD37-031579DD8E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BD1807-1FB2-1F98-D097-A434B8CADD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24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37294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0565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DCE6C-F938-AF47-B527-BC1779105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398106-BA07-B356-3314-07F3D24FEA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F7B129-388F-24D8-8785-20DD4C80AD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DB712C-60F1-892A-BFC7-07F2C76D91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25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601866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C019E-ED38-5FD8-BD0C-F4E89D980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D10B7E-D7E5-5A26-0C8D-64E32646B8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7BB1A9-08B7-A38E-38C5-1B0599B38F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63C3C-3A12-BE4D-D52F-E0C4007194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26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913079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D9C3E-DE92-4EFA-A2BF-A6E953A302E9}" type="slidenum">
              <a:rPr lang="nl-BE" smtClean="0"/>
              <a:t>28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969841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D9C3E-DE92-4EFA-A2BF-A6E953A302E9}" type="slidenum">
              <a:rPr lang="nl-BE" smtClean="0"/>
              <a:t>29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5008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DC7AD-CBB2-FEBB-4A68-A5BB5A9F4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5A7867-F025-D5E7-3718-78A7A1F3E5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CE59E5-3FB6-3B4C-BFFD-0EC40635AA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AD731-C62B-F7ED-2E89-55E3868EDB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44352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435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68311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5603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75CD7B-8341-4436-9DAC-12D06B434CCA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21133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014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C8B44-73A2-48E7-8CB5-885DB106898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181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410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789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75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587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755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613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74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739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39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849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30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859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uters.com/world/middle-east/turkey-detains-hundreds-erdogan-opponents-pursuit-octopus-corruption-2025-07-10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timson.org/2025/turkeys-ruling-party-uses-the-courts-to-defeat-its-political-opposition/" TargetMode="Externa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telex.hu/english/2024/05/22/abszurd-penzegetesek-unios-forrasbol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uropeaninterest.eu/hungarys-system-crony-capitalism/" TargetMode="Externa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-dem.net/documents/61/v-dem-dr__2025_lowres_v2.pdf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2516034"/>
            <a:ext cx="9144000" cy="1111004"/>
          </a:xfrm>
        </p:spPr>
        <p:txBody>
          <a:bodyPr>
            <a:normAutofit/>
          </a:bodyPr>
          <a:lstStyle/>
          <a:p>
            <a:r>
              <a:rPr lang="de-DE" sz="6600" dirty="0"/>
              <a:t>Democratic </a:t>
            </a:r>
            <a:r>
              <a:rPr lang="de-DE" sz="6600" dirty="0" err="1"/>
              <a:t>Backsliding</a:t>
            </a:r>
            <a:r>
              <a:rPr lang="de-DE" sz="6600" dirty="0"/>
              <a:t> II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4263396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BE" dirty="0">
                <a:latin typeface="Aptos Display"/>
              </a:rPr>
              <a:t>POL1036: Comparative </a:t>
            </a:r>
            <a:r>
              <a:rPr lang="fr-BE" dirty="0" err="1">
                <a:latin typeface="Aptos Display"/>
              </a:rPr>
              <a:t>European</a:t>
            </a:r>
            <a:r>
              <a:rPr lang="fr-BE" dirty="0">
                <a:latin typeface="Aptos Display"/>
              </a:rPr>
              <a:t> </a:t>
            </a:r>
            <a:r>
              <a:rPr lang="fr-BE" dirty="0" err="1">
                <a:latin typeface="Aptos Display"/>
              </a:rPr>
              <a:t>Politics</a:t>
            </a:r>
            <a:r>
              <a:rPr lang="fr-BE" dirty="0"/>
              <a:t> – Lecture 16</a:t>
            </a:r>
            <a:endParaRPr lang="en-US" dirty="0"/>
          </a:p>
          <a:p>
            <a:r>
              <a:rPr lang="fr-BE"/>
              <a:t>30/03/2026</a:t>
            </a:r>
          </a:p>
          <a:p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6D524-0EE3-5E55-5E91-A5FAA9885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 algn="ctr">
              <a:buAutoNum type="arabicPeriod"/>
            </a:pPr>
            <a:r>
              <a:rPr lang="en-US"/>
              <a:t>Political Polarization</a:t>
            </a:r>
          </a:p>
        </p:txBody>
      </p:sp>
      <p:pic>
        <p:nvPicPr>
          <p:cNvPr id="4" name="Picture 3" descr="Transnationalization of Anti-Immigration Movements in Europe - Project ...">
            <a:extLst>
              <a:ext uri="{FF2B5EF4-FFF2-40B4-BE49-F238E27FC236}">
                <a16:creationId xmlns:a16="http://schemas.microsoft.com/office/drawing/2014/main" id="{D1EA88B2-2D7A-A546-C1F8-245253005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9148" y="1932420"/>
            <a:ext cx="6543675" cy="3638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E0A5D9-7242-9B61-A5AB-FEBFBA5380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128" y="1583222"/>
            <a:ext cx="3571875" cy="4352925"/>
          </a:xfrm>
          <a:prstGeom prst="rect">
            <a:avLst/>
          </a:prstGeom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C5BCB9EC-50D9-F5A7-89E0-D61CF3344F3B}"/>
              </a:ext>
            </a:extLst>
          </p:cNvPr>
          <p:cNvSpPr txBox="1"/>
          <p:nvPr/>
        </p:nvSpPr>
        <p:spPr>
          <a:xfrm>
            <a:off x="1281914" y="2365380"/>
            <a:ext cx="100208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Owner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5C0D1721-5144-9A58-822E-8504724C8B8D}"/>
              </a:ext>
            </a:extLst>
          </p:cNvPr>
          <p:cNvSpPr txBox="1"/>
          <p:nvPr/>
        </p:nvSpPr>
        <p:spPr>
          <a:xfrm>
            <a:off x="3244064" y="2365380"/>
            <a:ext cx="100208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Worker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C4620745-AA8D-7B28-05DC-530D6ECA6C4B}"/>
              </a:ext>
            </a:extLst>
          </p:cNvPr>
          <p:cNvSpPr txBox="1"/>
          <p:nvPr/>
        </p:nvSpPr>
        <p:spPr>
          <a:xfrm>
            <a:off x="1310489" y="3432180"/>
            <a:ext cx="100208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Church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D3F3C26A-0D1F-4298-FB1A-475D14CE9943}"/>
              </a:ext>
            </a:extLst>
          </p:cNvPr>
          <p:cNvSpPr txBox="1"/>
          <p:nvPr/>
        </p:nvSpPr>
        <p:spPr>
          <a:xfrm>
            <a:off x="3272639" y="3432180"/>
            <a:ext cx="100208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State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CCE10B8B-B290-170C-64F4-5828CD91DACF}"/>
              </a:ext>
            </a:extLst>
          </p:cNvPr>
          <p:cNvSpPr txBox="1"/>
          <p:nvPr/>
        </p:nvSpPr>
        <p:spPr>
          <a:xfrm>
            <a:off x="1300964" y="4518030"/>
            <a:ext cx="100208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Industry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8C38AE94-2B11-081F-97A8-2C1FEC3F5C28}"/>
              </a:ext>
            </a:extLst>
          </p:cNvPr>
          <p:cNvSpPr txBox="1"/>
          <p:nvPr/>
        </p:nvSpPr>
        <p:spPr>
          <a:xfrm>
            <a:off x="3263114" y="4518030"/>
            <a:ext cx="100208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Rural</a:t>
            </a: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8EB953F8-C8EB-EDC4-E1FE-5F85081475AD}"/>
              </a:ext>
            </a:extLst>
          </p:cNvPr>
          <p:cNvSpPr txBox="1"/>
          <p:nvPr/>
        </p:nvSpPr>
        <p:spPr>
          <a:xfrm>
            <a:off x="1281914" y="5632455"/>
            <a:ext cx="1002082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Centre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1EF98C07-6E51-D6D3-4513-C116E3E2AED9}"/>
              </a:ext>
            </a:extLst>
          </p:cNvPr>
          <p:cNvSpPr txBox="1"/>
          <p:nvPr/>
        </p:nvSpPr>
        <p:spPr>
          <a:xfrm>
            <a:off x="3148814" y="5632455"/>
            <a:ext cx="1183057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Periphery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B629414-1FD8-F969-D653-0C82C5E6AA75}"/>
              </a:ext>
            </a:extLst>
          </p:cNvPr>
          <p:cNvSpPr/>
          <p:nvPr/>
        </p:nvSpPr>
        <p:spPr>
          <a:xfrm>
            <a:off x="3247717" y="4874891"/>
            <a:ext cx="877343" cy="7639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36651BA-F2EA-22DF-20B0-D025253AB174}"/>
              </a:ext>
            </a:extLst>
          </p:cNvPr>
          <p:cNvSpPr/>
          <p:nvPr/>
        </p:nvSpPr>
        <p:spPr>
          <a:xfrm>
            <a:off x="3571567" y="5132066"/>
            <a:ext cx="229643" cy="24008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3DA12ABB-A71D-C1FD-FF67-8177D244E754}"/>
              </a:ext>
            </a:extLst>
          </p:cNvPr>
          <p:cNvSpPr txBox="1">
            <a:spLocks/>
          </p:cNvSpPr>
          <p:nvPr/>
        </p:nvSpPr>
        <p:spPr>
          <a:xfrm>
            <a:off x="838488" y="6001502"/>
            <a:ext cx="10515020" cy="388937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BE" sz="2400" dirty="0" err="1"/>
              <a:t>Reinforcing</a:t>
            </a:r>
            <a:r>
              <a:rPr lang="fr-BE" sz="2400" dirty="0"/>
              <a:t> </a:t>
            </a:r>
            <a:r>
              <a:rPr lang="fr-BE" sz="2400" dirty="0" err="1"/>
              <a:t>cleavages</a:t>
            </a:r>
            <a:r>
              <a:rPr lang="fr-BE" sz="2400" dirty="0"/>
              <a:t> </a:t>
            </a:r>
            <a:r>
              <a:rPr lang="fr-BE" sz="2400" dirty="0" err="1"/>
              <a:t>among</a:t>
            </a:r>
            <a:r>
              <a:rPr lang="fr-BE" sz="2400" dirty="0"/>
              <a:t> publics and </a:t>
            </a:r>
            <a:r>
              <a:rPr lang="fr-BE" sz="2400" dirty="0" err="1"/>
              <a:t>elites</a:t>
            </a:r>
            <a:r>
              <a:rPr lang="fr-BE" sz="2400" dirty="0"/>
              <a:t> on </a:t>
            </a:r>
            <a:r>
              <a:rPr lang="fr-BE" sz="2400" dirty="0" err="1"/>
              <a:t>policies</a:t>
            </a:r>
            <a:r>
              <a:rPr lang="fr-BE" sz="2400" dirty="0"/>
              <a:t> and </a:t>
            </a:r>
            <a:r>
              <a:rPr lang="fr-BE" sz="2400" dirty="0" err="1"/>
              <a:t>ideologies</a:t>
            </a:r>
            <a:r>
              <a:rPr lang="fr-BE" sz="2400" dirty="0"/>
              <a:t> lead to partisan division  "us" vs "</a:t>
            </a:r>
            <a:r>
              <a:rPr lang="fr-BE" sz="2400" dirty="0" err="1"/>
              <a:t>them</a:t>
            </a:r>
            <a:r>
              <a:rPr lang="fr-BE" sz="2400" dirty="0"/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1222825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7D034-18CA-6F1D-4ADC-6296379A2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216"/>
            <a:ext cx="10515600" cy="1325563"/>
          </a:xfrm>
        </p:spPr>
        <p:txBody>
          <a:bodyPr/>
          <a:lstStyle/>
          <a:p>
            <a:pPr algn="ctr"/>
            <a:r>
              <a:rPr lang="en-US"/>
              <a:t>Example: Affective Polarization on Brexit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442E01-0D89-C49E-2289-C6185D4D8A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2861"/>
          <a:stretch/>
        </p:blipFill>
        <p:spPr>
          <a:xfrm>
            <a:off x="943372" y="1112043"/>
            <a:ext cx="4857749" cy="5205413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A9399F9A-CB18-0FD8-22B6-FD23E4753971}"/>
              </a:ext>
            </a:extLst>
          </p:cNvPr>
          <p:cNvSpPr txBox="1">
            <a:spLocks/>
          </p:cNvSpPr>
          <p:nvPr/>
        </p:nvSpPr>
        <p:spPr>
          <a:xfrm>
            <a:off x="3667124" y="6255502"/>
            <a:ext cx="4857749" cy="3889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BE" sz="2400" dirty="0"/>
              <a:t>Source: </a:t>
            </a:r>
            <a:r>
              <a:rPr lang="fr-BE" sz="2400" dirty="0" err="1"/>
              <a:t>Hobolt</a:t>
            </a:r>
            <a:r>
              <a:rPr lang="fr-BE" sz="2400" dirty="0"/>
              <a:t> et al. (2021: 1485)</a:t>
            </a:r>
            <a:endParaRPr lang="nl-BE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E69DC7-800E-0C8D-E311-8B2FDB24BB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689"/>
          <a:stretch/>
        </p:blipFill>
        <p:spPr>
          <a:xfrm>
            <a:off x="5857874" y="1112043"/>
            <a:ext cx="5390751" cy="520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347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3F4F9-9A80-0353-8805-7BD7BC0A2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Polish Polarization and the rise of PiS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30EAE-2072-746D-5946-BD24E7486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4979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b="1"/>
              <a:t>Early 2000s: Party system realignment along existing cultural cleavages 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5198E1-29C5-EF22-9E7D-9D82CD4A8F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3636" y="3119805"/>
            <a:ext cx="4400639" cy="11858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36F832-B2EB-DECB-09D3-A0766FBD6D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3779" y="2100851"/>
            <a:ext cx="2381250" cy="25717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FD8D5A-B628-1418-CE4D-7D0BA494EFD7}"/>
              </a:ext>
            </a:extLst>
          </p:cNvPr>
          <p:cNvSpPr txBox="1"/>
          <p:nvPr/>
        </p:nvSpPr>
        <p:spPr>
          <a:xfrm>
            <a:off x="1664499" y="4838967"/>
            <a:ext cx="379827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/>
              <a:t>Civic platform </a:t>
            </a:r>
          </a:p>
          <a:p>
            <a:pPr algn="ctr"/>
            <a:r>
              <a:rPr lang="en-US"/>
              <a:t>urban, liberal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752C3F-AD1D-1262-F6BE-EF8B16F676F6}"/>
              </a:ext>
            </a:extLst>
          </p:cNvPr>
          <p:cNvSpPr txBox="1"/>
          <p:nvPr/>
        </p:nvSpPr>
        <p:spPr>
          <a:xfrm>
            <a:off x="6735972" y="4834525"/>
            <a:ext cx="379827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Law &amp; Justice</a:t>
            </a:r>
          </a:p>
          <a:p>
            <a:pPr algn="ctr"/>
            <a:r>
              <a:rPr lang="en-US"/>
              <a:t>Traditional, populist, rural</a:t>
            </a:r>
          </a:p>
          <a:p>
            <a:pPr algn="ctr"/>
            <a:r>
              <a:rPr lang="en-US"/>
              <a:t>+nationalist, anti-EU, &amp; elite resentment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99C625-843B-4456-389F-C085277FC1D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0645" r="41525"/>
          <a:stretch>
            <a:fillRect/>
          </a:stretch>
        </p:blipFill>
        <p:spPr>
          <a:xfrm>
            <a:off x="5781128" y="2137404"/>
            <a:ext cx="636863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414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B7876-1C21-4997-4B0B-454B9A6CF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Smolensk (2010) + "Tape affair" (2014)</a:t>
            </a:r>
          </a:p>
        </p:txBody>
      </p:sp>
      <p:pic>
        <p:nvPicPr>
          <p:cNvPr id="3" name="Picture 2" descr="10.04.2013 Third anniversary of Smolensk plane crash. Pictured ...">
            <a:extLst>
              <a:ext uri="{FF2B5EF4-FFF2-40B4-BE49-F238E27FC236}">
                <a16:creationId xmlns:a16="http://schemas.microsoft.com/office/drawing/2014/main" id="{3891079F-7551-B347-F1C7-2DE0B70B8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038" y="1974495"/>
            <a:ext cx="4194242" cy="3087349"/>
          </a:xfrm>
          <a:prstGeom prst="rect">
            <a:avLst/>
          </a:prstGeom>
        </p:spPr>
      </p:pic>
      <p:pic>
        <p:nvPicPr>
          <p:cNvPr id="4" name="Picture 3" descr="Poles Fear Political Twins Will Double Drift to the Right - The New ...">
            <a:extLst>
              <a:ext uri="{FF2B5EF4-FFF2-40B4-BE49-F238E27FC236}">
                <a16:creationId xmlns:a16="http://schemas.microsoft.com/office/drawing/2014/main" id="{00468527-CE7B-BA2D-B005-1A9E499B1E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0464" y="4197794"/>
            <a:ext cx="3942944" cy="22399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8742BD-6109-0FAD-9597-EF9316AA64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3270" y="1459149"/>
            <a:ext cx="4364400" cy="50340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603525-C9E8-71DB-9539-839A9A7062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0427" y="6435252"/>
            <a:ext cx="2466975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788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0EA3784-F95A-D9E3-0549-B6793985F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2015 parliamentary electio</a:t>
            </a:r>
            <a:r>
              <a:rPr lang="en-US"/>
              <a:t>ns</a:t>
            </a:r>
          </a:p>
        </p:txBody>
      </p:sp>
      <p:pic>
        <p:nvPicPr>
          <p:cNvPr id="7" name="Picture 6" descr="undefined">
            <a:extLst>
              <a:ext uri="{FF2B5EF4-FFF2-40B4-BE49-F238E27FC236}">
                <a16:creationId xmlns:a16="http://schemas.microsoft.com/office/drawing/2014/main" id="{09BE7F9C-D4F7-6646-28E9-B852905AA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548" y="1548580"/>
            <a:ext cx="10028904" cy="501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92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59491-38C5-4012-E8AB-6C2368FA0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526EB-4F9D-5D87-5B38-FC1EDCF74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32103"/>
            <a:ext cx="10515600" cy="5088756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 algn="ctr">
              <a:buNone/>
            </a:pPr>
            <a:r>
              <a:rPr lang="en-US" sz="6000" dirty="0"/>
              <a:t>Support for center decreases while autocratic electoral appeal rises. If the center does not hold, chances of backsliding increase dramatically. </a:t>
            </a:r>
          </a:p>
          <a:p>
            <a:pPr marL="0" indent="0" algn="ctr">
              <a:buNone/>
            </a:pPr>
            <a:r>
              <a:rPr lang="en-US" sz="6000"/>
              <a:t>(Haggard &amp; Kaufman 2021)</a:t>
            </a:r>
            <a:endParaRPr lang="en-US" sz="6000" dirty="0"/>
          </a:p>
          <a:p>
            <a:endParaRPr lang="en-US" sz="4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790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C903A-FE4D-589B-E977-2A07E2E0A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The autocratic electoral playbook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0C9E00-5686-EC9D-204F-B5728C9E8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93453"/>
            <a:ext cx="5157787" cy="565816"/>
          </a:xfrm>
        </p:spPr>
        <p:txBody>
          <a:bodyPr/>
          <a:lstStyle/>
          <a:p>
            <a:pPr algn="ctr"/>
            <a:r>
              <a:rPr lang="en-US"/>
              <a:t>Salient &amp; polarizing issue(s)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4D7576-BD52-5D24-C682-A21881091F0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Migration </a:t>
            </a:r>
            <a:endParaRPr lang="en-US" dirty="0"/>
          </a:p>
          <a:p>
            <a:r>
              <a:rPr lang="en-US"/>
              <a:t>Corruption</a:t>
            </a:r>
            <a:r>
              <a:rPr lang="en-US" dirty="0"/>
              <a:t> </a:t>
            </a:r>
          </a:p>
          <a:p>
            <a:r>
              <a:rPr lang="en-US"/>
              <a:t>Anti-establishment</a:t>
            </a:r>
            <a:endParaRPr lang="en-US" dirty="0"/>
          </a:p>
          <a:p>
            <a:r>
              <a:rPr lang="en-US"/>
              <a:t>Economic inequality</a:t>
            </a:r>
            <a:endParaRPr lang="en-US" dirty="0"/>
          </a:p>
          <a:p>
            <a:r>
              <a:rPr lang="en-US"/>
              <a:t>Gender issues</a:t>
            </a:r>
            <a:endParaRPr lang="en-US" dirty="0"/>
          </a:p>
          <a:p>
            <a:r>
              <a:rPr lang="en-US"/>
              <a:t>European integration</a:t>
            </a:r>
            <a:endParaRPr lang="en-US" dirty="0"/>
          </a:p>
          <a:p>
            <a:pPr marL="0" indent="0">
              <a:buNone/>
            </a:pPr>
            <a:r>
              <a:rPr lang="en-US" sz="2400" b="1"/>
              <a:t>Emphasis on "will of the people"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2DD1E8-8995-CEDC-7EA7-1EE1551D52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8459" y="1693453"/>
            <a:ext cx="5256929" cy="811622"/>
          </a:xfrm>
        </p:spPr>
        <p:txBody>
          <a:bodyPr/>
          <a:lstStyle/>
          <a:p>
            <a:pPr algn="ctr"/>
            <a:r>
              <a:rPr lang="en-US"/>
              <a:t>With a hint of anti-democratic tendencies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1D04AD-830B-4618-DF48-AAE2185C75A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/>
            <a:r>
              <a:rPr lang="en-US"/>
              <a:t>Overhaul/destroy 'ineffective' rules of the game</a:t>
            </a:r>
            <a:endParaRPr lang="en-US" dirty="0"/>
          </a:p>
          <a:p>
            <a:pPr marL="457200" indent="-457200"/>
            <a:r>
              <a:rPr lang="en-US"/>
              <a:t>Undermine legitimacy of opponents</a:t>
            </a:r>
            <a:endParaRPr lang="en-US" dirty="0"/>
          </a:p>
          <a:p>
            <a:pPr marL="457200" indent="-457200"/>
            <a:r>
              <a:rPr lang="en-US" dirty="0"/>
              <a:t>Curtail civil </a:t>
            </a:r>
            <a:r>
              <a:rPr lang="en-US" dirty="0" err="1"/>
              <a:t>libert</a:t>
            </a:r>
            <a:r>
              <a:rPr lang="en-US" dirty="0"/>
              <a:t>ies</a:t>
            </a:r>
          </a:p>
          <a:p>
            <a:pPr marL="457200" indent="-457200"/>
            <a:r>
              <a:rPr lang="en-US"/>
              <a:t>Tolerate violence</a:t>
            </a:r>
          </a:p>
        </p:txBody>
      </p:sp>
    </p:spTree>
    <p:extLst>
      <p:ext uri="{BB962C8B-B14F-4D97-AF65-F5344CB8AC3E}">
        <p14:creationId xmlns:p14="http://schemas.microsoft.com/office/powerpoint/2010/main" val="2718216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B5A9A-1E2B-3237-C9F4-6F350F9E6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/>
              <a:t>How do voters tend to respond? </a:t>
            </a:r>
            <a:br>
              <a:rPr lang="en-US" sz="4000" dirty="0"/>
            </a:br>
            <a:r>
              <a:rPr lang="en-US" sz="4000" dirty="0" err="1"/>
              <a:t>Svolik</a:t>
            </a:r>
            <a:r>
              <a:rPr lang="en-US" sz="4000" dirty="0"/>
              <a:t> et al. (2023)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115BC9-3461-161D-DF6D-EE37850BAD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988" y="1704975"/>
            <a:ext cx="11630025" cy="34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7166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CC3AB-CB49-E54C-B0D6-08055C673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Undemocratic discourse is mostly punished </a:t>
            </a:r>
            <a:r>
              <a:rPr lang="en-US"/>
              <a:t>on the left, and not so much on the right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57FBD9-CC3C-5FAD-C661-ADA05C3D2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613" y="1564640"/>
            <a:ext cx="9766935" cy="517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255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E2AC3-7067-9001-5B63-8F7BBD79C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956CB-AEF2-3DBB-1B03-81E98E812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Undemocratic discourse is mostly punished </a:t>
            </a:r>
            <a:r>
              <a:rPr lang="en-US"/>
              <a:t>on the left, and not so much on the right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D946FD-3B83-F1BB-65BF-21E4B0A50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3903" y="1953639"/>
            <a:ext cx="6328722" cy="40694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3A747C-7070-CC79-DEED-22B6ECCBDC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6" t="49856" r="140" b="4314"/>
          <a:stretch>
            <a:fillRect/>
          </a:stretch>
        </p:blipFill>
        <p:spPr>
          <a:xfrm>
            <a:off x="6106673" y="1950931"/>
            <a:ext cx="6084353" cy="40728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282A97-04DD-73CD-050D-637CD0F982B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4306" r="242" b="49958"/>
          <a:stretch>
            <a:fillRect/>
          </a:stretch>
        </p:blipFill>
        <p:spPr>
          <a:xfrm>
            <a:off x="2756068" y="6147881"/>
            <a:ext cx="6679880" cy="55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67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8F675-1458-5878-17B5-1A4236734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Recap: (Ideal) Regime Types</a:t>
            </a:r>
            <a:endParaRPr lang="nl-BE"/>
          </a:p>
        </p:txBody>
      </p:sp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2542836E-864C-EA31-604D-E605097092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8818461"/>
              </p:ext>
            </p:extLst>
          </p:nvPr>
        </p:nvGraphicFramePr>
        <p:xfrm>
          <a:off x="1252403" y="1417555"/>
          <a:ext cx="9687193" cy="4870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9849">
                  <a:extLst>
                    <a:ext uri="{9D8B030D-6E8A-4147-A177-3AD203B41FA5}">
                      <a16:colId xmlns:a16="http://schemas.microsoft.com/office/drawing/2014/main" val="235106590"/>
                    </a:ext>
                  </a:extLst>
                </a:gridCol>
                <a:gridCol w="3408092">
                  <a:extLst>
                    <a:ext uri="{9D8B030D-6E8A-4147-A177-3AD203B41FA5}">
                      <a16:colId xmlns:a16="http://schemas.microsoft.com/office/drawing/2014/main" val="2512451609"/>
                    </a:ext>
                  </a:extLst>
                </a:gridCol>
                <a:gridCol w="3869252">
                  <a:extLst>
                    <a:ext uri="{9D8B030D-6E8A-4147-A177-3AD203B41FA5}">
                      <a16:colId xmlns:a16="http://schemas.microsoft.com/office/drawing/2014/main" val="1042247719"/>
                    </a:ext>
                  </a:extLst>
                </a:gridCol>
              </a:tblGrid>
              <a:tr h="407328">
                <a:tc>
                  <a:txBody>
                    <a:bodyPr/>
                    <a:lstStyle/>
                    <a:p>
                      <a:endParaRPr lang="nl-BE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Democratic</a:t>
                      </a:r>
                      <a:endParaRPr lang="nl-BE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Authoritarian/Autocratic</a:t>
                      </a:r>
                      <a:endParaRPr lang="nl-BE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414110"/>
                  </a:ext>
                </a:extLst>
              </a:tr>
              <a:tr h="100437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1" i="0" u="none" strike="noStrike" noProof="0">
                          <a:solidFill>
                            <a:srgbClr val="FFFFFF"/>
                          </a:solidFill>
                          <a:latin typeface="Aptos"/>
                        </a:rPr>
                        <a:t>Elections</a:t>
                      </a:r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Free and fair</a:t>
                      </a:r>
                      <a:endParaRPr lang="nl-BE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Restricted, unfair and uncompetitive</a:t>
                      </a:r>
                      <a:endParaRPr lang="nl-BE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402787"/>
                  </a:ext>
                </a:extLst>
              </a:tr>
              <a:tr h="40732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1" i="0" u="none" strike="noStrike" noProof="0">
                          <a:solidFill>
                            <a:srgbClr val="FFFFFF"/>
                          </a:solidFill>
                          <a:latin typeface="Aptos"/>
                        </a:rPr>
                        <a:t>Citizen Participation</a:t>
                      </a:r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Promoted</a:t>
                      </a:r>
                      <a:endParaRPr lang="nl-BE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Minimal</a:t>
                      </a:r>
                      <a:endParaRPr lang="nl-BE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718417"/>
                  </a:ext>
                </a:extLst>
              </a:tr>
              <a:tr h="70306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1" i="0" u="none" strike="noStrike" noProof="0">
                          <a:solidFill>
                            <a:srgbClr val="FFFFFF"/>
                          </a:solidFill>
                          <a:latin typeface="Aptos"/>
                        </a:rPr>
                        <a:t>Governance</a:t>
                      </a:r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Accountable &amp; transparent</a:t>
                      </a:r>
                      <a:endParaRPr lang="nl-BE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Unaccountable &amp; corrupt</a:t>
                      </a:r>
                      <a:endParaRPr lang="nl-BE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83578"/>
                  </a:ext>
                </a:extLst>
              </a:tr>
              <a:tr h="130568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1" i="0" u="none" strike="noStrike" noProof="0">
                          <a:solidFill>
                            <a:srgbClr val="FFFFFF"/>
                          </a:solidFill>
                          <a:latin typeface="Aptos"/>
                        </a:rPr>
                        <a:t>Separation of Powers</a:t>
                      </a:r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Independent judiciary, executive and legislative</a:t>
                      </a:r>
                      <a:endParaRPr lang="nl-BE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Limited autonomy, under state control</a:t>
                      </a:r>
                      <a:endParaRPr lang="nl-BE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1271232"/>
                  </a:ext>
                </a:extLst>
              </a:tr>
              <a:tr h="40732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1" i="0" u="none" strike="noStrike" noProof="0">
                          <a:solidFill>
                            <a:srgbClr val="FFFFFF"/>
                          </a:solidFill>
                          <a:latin typeface="Aptos"/>
                        </a:rPr>
                        <a:t>Lawfulness</a:t>
                      </a:r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Rule </a:t>
                      </a:r>
                      <a:r>
                        <a:rPr lang="en-US" sz="2400" b="1"/>
                        <a:t>of</a:t>
                      </a:r>
                      <a:r>
                        <a:rPr lang="en-US" sz="2400"/>
                        <a:t> Law</a:t>
                      </a:r>
                      <a:endParaRPr lang="nl-BE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Rule </a:t>
                      </a:r>
                      <a:r>
                        <a:rPr lang="en-US" sz="2400" b="1"/>
                        <a:t>by</a:t>
                      </a:r>
                      <a:r>
                        <a:rPr lang="en-US" sz="2400"/>
                        <a:t> law</a:t>
                      </a:r>
                      <a:endParaRPr lang="nl-BE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9954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2598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74CE0-657E-D87F-FE2D-542A99D6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Starting the democratic descent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BEDFF3-4A2C-FADC-4FCD-14D756A43A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/>
              <a:t>2. Autocrats win executive &amp; legislature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16449E-7D0B-20A3-6D45-C7804571F51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Pull traditional parties from center</a:t>
            </a:r>
            <a:endParaRPr lang="en-US" dirty="0"/>
          </a:p>
          <a:p>
            <a:r>
              <a:rPr lang="en-US"/>
              <a:t>Legitimize discourse</a:t>
            </a:r>
          </a:p>
          <a:p>
            <a:r>
              <a:rPr lang="en-US"/>
              <a:t>Win elections</a:t>
            </a:r>
          </a:p>
          <a:p>
            <a:r>
              <a:rPr lang="en-US"/>
              <a:t>Control the executive</a:t>
            </a:r>
          </a:p>
          <a:p>
            <a:r>
              <a:rPr lang="en-US" b="1"/>
              <a:t>Hold legislative majority (alone or in coalition)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9DEC28-EEAD-EB65-DCAB-47F9050408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/>
              <a:t>3. Start "stealthing" towards democratic erosion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85F574-9AF1-444B-F455-9D373DDC69E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Slowly push normative limits</a:t>
            </a:r>
          </a:p>
          <a:p>
            <a:r>
              <a:rPr lang="en-US"/>
              <a:t>Change laws to weaken checks &amp; balances (press, electoral system, judiciary, parliamentary oversight)</a:t>
            </a:r>
            <a:endParaRPr lang="en-US" dirty="0"/>
          </a:p>
          <a:p>
            <a:r>
              <a:rPr lang="en-US"/>
              <a:t>Veil of popular support</a:t>
            </a:r>
            <a:endParaRPr lang="en-US" dirty="0"/>
          </a:p>
          <a:p>
            <a:r>
              <a:rPr lang="en-US"/>
              <a:t>Self-compounding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872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80909-2734-EA83-CAA9-58A0F1FFB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6C28D-7174-FF14-7129-7A2C421EB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7071"/>
            <a:ext cx="10515600" cy="508875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6000" dirty="0"/>
              <a:t>The endgame is a collapse of the separation of powers, allowing for all-out attacks on the rights and liberties of </a:t>
            </a:r>
            <a:r>
              <a:rPr lang="en-US" sz="6000"/>
              <a:t>opponents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33582029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9D859-60D4-BF44-11FD-E50FF58F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AE44F-4E8F-7817-10A7-2B5A13DCA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/>
              <a:t>How does this work in practice? C.f. CARs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39A1B-B1B7-B92D-7686-A4E5E1704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b="1" dirty="0"/>
              <a:t>Attack on </a:t>
            </a:r>
            <a:r>
              <a:rPr lang="nl-BE" b="1" dirty="0" err="1"/>
              <a:t>civil</a:t>
            </a:r>
            <a:r>
              <a:rPr lang="nl-BE" b="1" dirty="0"/>
              <a:t> </a:t>
            </a:r>
            <a:r>
              <a:rPr lang="nl-BE" b="1" dirty="0" err="1"/>
              <a:t>liberties</a:t>
            </a:r>
            <a:endParaRPr lang="nl-BE" b="1" dirty="0"/>
          </a:p>
          <a:p>
            <a:pPr lvl="1"/>
            <a:r>
              <a:rPr lang="nl-BE" dirty="0" err="1"/>
              <a:t>Subtle</a:t>
            </a:r>
            <a:endParaRPr lang="nl-BE" dirty="0"/>
          </a:p>
          <a:p>
            <a:pPr lvl="1"/>
            <a:r>
              <a:rPr lang="nl-BE" dirty="0" err="1"/>
              <a:t>Use</a:t>
            </a:r>
            <a:r>
              <a:rPr lang="nl-BE" dirty="0"/>
              <a:t> of “</a:t>
            </a:r>
            <a:r>
              <a:rPr lang="nl-BE" dirty="0" err="1"/>
              <a:t>legal</a:t>
            </a:r>
            <a:r>
              <a:rPr lang="nl-BE" dirty="0"/>
              <a:t> </a:t>
            </a:r>
            <a:r>
              <a:rPr lang="nl-BE" dirty="0" err="1"/>
              <a:t>repression</a:t>
            </a:r>
            <a:r>
              <a:rPr lang="nl-BE" dirty="0"/>
              <a:t>”: </a:t>
            </a:r>
            <a:r>
              <a:rPr lang="nl-BE" dirty="0" err="1"/>
              <a:t>discretionary</a:t>
            </a:r>
            <a:r>
              <a:rPr lang="nl-BE" dirty="0"/>
              <a:t> </a:t>
            </a:r>
            <a:r>
              <a:rPr lang="nl-BE" dirty="0" err="1"/>
              <a:t>use</a:t>
            </a:r>
            <a:r>
              <a:rPr lang="nl-BE" dirty="0"/>
              <a:t> of </a:t>
            </a:r>
            <a:r>
              <a:rPr lang="nl-BE" dirty="0" err="1"/>
              <a:t>legal</a:t>
            </a:r>
            <a:r>
              <a:rPr lang="nl-BE" dirty="0"/>
              <a:t> regimes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punish</a:t>
            </a:r>
            <a:r>
              <a:rPr lang="nl-BE" dirty="0"/>
              <a:t> </a:t>
            </a:r>
            <a:r>
              <a:rPr lang="nl-BE" dirty="0" err="1"/>
              <a:t>opponents</a:t>
            </a:r>
            <a:r>
              <a:rPr lang="nl-BE" dirty="0"/>
              <a:t> -&gt; </a:t>
            </a:r>
            <a:r>
              <a:rPr lang="nl-BE" b="1" dirty="0" err="1"/>
              <a:t>selective</a:t>
            </a:r>
            <a:r>
              <a:rPr lang="nl-BE" b="1" dirty="0"/>
              <a:t> and </a:t>
            </a:r>
            <a:r>
              <a:rPr lang="nl-BE" b="1" dirty="0" err="1"/>
              <a:t>partisan</a:t>
            </a:r>
            <a:r>
              <a:rPr lang="nl-BE" b="1" dirty="0"/>
              <a:t> </a:t>
            </a:r>
            <a:r>
              <a:rPr lang="nl-BE" dirty="0" err="1"/>
              <a:t>instead</a:t>
            </a:r>
            <a:r>
              <a:rPr lang="nl-BE" dirty="0"/>
              <a:t> of </a:t>
            </a:r>
            <a:r>
              <a:rPr lang="nl-BE" dirty="0" err="1"/>
              <a:t>universal</a:t>
            </a:r>
            <a:endParaRPr lang="nl-BE" dirty="0"/>
          </a:p>
          <a:p>
            <a:pPr lvl="1"/>
            <a:r>
              <a:rPr lang="nl-BE" dirty="0" err="1"/>
              <a:t>Raises</a:t>
            </a:r>
            <a:r>
              <a:rPr lang="nl-BE" dirty="0"/>
              <a:t> </a:t>
            </a:r>
            <a:r>
              <a:rPr lang="nl-BE" dirty="0" err="1"/>
              <a:t>costs</a:t>
            </a:r>
            <a:r>
              <a:rPr lang="nl-BE" dirty="0"/>
              <a:t> of </a:t>
            </a:r>
            <a:r>
              <a:rPr lang="nl-BE" dirty="0" err="1"/>
              <a:t>opposition</a:t>
            </a:r>
            <a:r>
              <a:rPr lang="nl-BE" dirty="0"/>
              <a:t> </a:t>
            </a:r>
            <a:r>
              <a:rPr lang="nl-BE" dirty="0" err="1"/>
              <a:t>activities</a:t>
            </a:r>
            <a:endParaRPr lang="nl-BE" dirty="0"/>
          </a:p>
          <a:p>
            <a:pPr lvl="2"/>
            <a:endParaRPr lang="nl-B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4680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499E0-65B8-ED0B-DA80-430DC9D9D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Case: Turkey and the prosecution of the opposition</a:t>
            </a:r>
            <a:endParaRPr lang="nl-BE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68FB3-2C35-2F49-3C46-45EBFF911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7342632" cy="481901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Ruling</a:t>
            </a:r>
            <a:r>
              <a:rPr lang="en-US" dirty="0"/>
              <a:t> Justice and Development Party (AKP, Erdoğan) vs. </a:t>
            </a:r>
            <a:r>
              <a:rPr lang="en-US" b="1" dirty="0"/>
              <a:t>opposition</a:t>
            </a:r>
            <a:r>
              <a:rPr lang="en-US" dirty="0"/>
              <a:t> Republican People’s Party (CHP)</a:t>
            </a:r>
          </a:p>
          <a:p>
            <a:r>
              <a:rPr lang="nl-BE" dirty="0"/>
              <a:t>Over last </a:t>
            </a:r>
            <a:r>
              <a:rPr lang="nl-BE" dirty="0" err="1"/>
              <a:t>year</a:t>
            </a:r>
            <a:r>
              <a:rPr lang="nl-BE" dirty="0"/>
              <a:t>: </a:t>
            </a:r>
            <a:r>
              <a:rPr lang="nl-BE" dirty="0" err="1"/>
              <a:t>massive</a:t>
            </a:r>
            <a:r>
              <a:rPr lang="nl-BE" dirty="0"/>
              <a:t> </a:t>
            </a:r>
            <a:r>
              <a:rPr lang="nl-BE" dirty="0" err="1"/>
              <a:t>crackdown</a:t>
            </a:r>
            <a:r>
              <a:rPr lang="nl-BE" dirty="0"/>
              <a:t> on CHP in name of “Octopus of </a:t>
            </a:r>
            <a:r>
              <a:rPr lang="nl-BE" dirty="0" err="1"/>
              <a:t>Corruption</a:t>
            </a:r>
            <a:r>
              <a:rPr lang="nl-BE" dirty="0"/>
              <a:t>” (</a:t>
            </a:r>
            <a:r>
              <a:rPr lang="nl-BE" dirty="0" err="1">
                <a:hlinkClick r:id="rId3"/>
              </a:rPr>
              <a:t>read</a:t>
            </a:r>
            <a:r>
              <a:rPr lang="nl-BE" dirty="0">
                <a:hlinkClick r:id="rId3"/>
              </a:rPr>
              <a:t> more</a:t>
            </a:r>
            <a:r>
              <a:rPr lang="nl-BE" dirty="0"/>
              <a:t>)</a:t>
            </a:r>
          </a:p>
          <a:p>
            <a:pPr lvl="1"/>
            <a:r>
              <a:rPr lang="nl-BE" dirty="0"/>
              <a:t>Over 500 members </a:t>
            </a:r>
            <a:r>
              <a:rPr lang="nl-BE" dirty="0" err="1"/>
              <a:t>detained</a:t>
            </a:r>
            <a:r>
              <a:rPr lang="nl-BE" dirty="0"/>
              <a:t> and 220 </a:t>
            </a:r>
            <a:r>
              <a:rPr lang="nl-BE" dirty="0" err="1"/>
              <a:t>jailed</a:t>
            </a:r>
            <a:r>
              <a:rPr lang="nl-BE" dirty="0"/>
              <a:t> by </a:t>
            </a:r>
            <a:r>
              <a:rPr lang="nl-BE" dirty="0" err="1"/>
              <a:t>July</a:t>
            </a:r>
            <a:r>
              <a:rPr lang="nl-BE" dirty="0"/>
              <a:t>, more since</a:t>
            </a:r>
          </a:p>
          <a:p>
            <a:pPr lvl="1"/>
            <a:r>
              <a:rPr lang="nl-BE" dirty="0" err="1"/>
              <a:t>Includes</a:t>
            </a:r>
            <a:r>
              <a:rPr lang="nl-BE" dirty="0"/>
              <a:t> </a:t>
            </a:r>
            <a:r>
              <a:rPr lang="nl-BE" dirty="0" err="1"/>
              <a:t>many</a:t>
            </a:r>
            <a:r>
              <a:rPr lang="nl-BE" dirty="0"/>
              <a:t> </a:t>
            </a:r>
            <a:r>
              <a:rPr lang="nl-BE" dirty="0" err="1"/>
              <a:t>mayors</a:t>
            </a:r>
            <a:r>
              <a:rPr lang="nl-BE" dirty="0"/>
              <a:t> </a:t>
            </a:r>
            <a:r>
              <a:rPr lang="nl-BE" dirty="0" err="1"/>
              <a:t>such</a:t>
            </a:r>
            <a:r>
              <a:rPr lang="nl-BE" dirty="0"/>
              <a:t> as </a:t>
            </a:r>
            <a:r>
              <a:rPr lang="nl-BE" b="1" dirty="0" err="1"/>
              <a:t>Istanbul’s</a:t>
            </a:r>
            <a:r>
              <a:rPr lang="nl-BE" b="1" dirty="0"/>
              <a:t> </a:t>
            </a:r>
            <a:r>
              <a:rPr lang="nl-BE" b="1" dirty="0" err="1"/>
              <a:t>İmamoğlu</a:t>
            </a:r>
            <a:endParaRPr lang="nl-BE" b="1" dirty="0"/>
          </a:p>
          <a:p>
            <a:pPr lvl="1"/>
            <a:r>
              <a:rPr lang="nl-BE" dirty="0" err="1"/>
              <a:t>Alleged</a:t>
            </a:r>
            <a:r>
              <a:rPr lang="nl-BE" dirty="0"/>
              <a:t> </a:t>
            </a:r>
            <a:r>
              <a:rPr lang="nl-BE" dirty="0" err="1"/>
              <a:t>bribery</a:t>
            </a:r>
            <a:r>
              <a:rPr lang="nl-BE" dirty="0"/>
              <a:t> at 2023 </a:t>
            </a:r>
            <a:r>
              <a:rPr lang="nl-BE" dirty="0" err="1"/>
              <a:t>national</a:t>
            </a:r>
            <a:r>
              <a:rPr lang="nl-BE" dirty="0"/>
              <a:t> </a:t>
            </a:r>
            <a:r>
              <a:rPr lang="nl-BE" dirty="0" err="1"/>
              <a:t>congress</a:t>
            </a:r>
            <a:r>
              <a:rPr lang="nl-BE" dirty="0"/>
              <a:t> that </a:t>
            </a:r>
            <a:r>
              <a:rPr lang="nl-BE" dirty="0" err="1"/>
              <a:t>appointed</a:t>
            </a:r>
            <a:r>
              <a:rPr lang="nl-BE" dirty="0"/>
              <a:t> </a:t>
            </a:r>
            <a:r>
              <a:rPr lang="nl-BE" dirty="0" err="1"/>
              <a:t>Ozgur</a:t>
            </a:r>
            <a:r>
              <a:rPr lang="nl-BE" dirty="0"/>
              <a:t> </a:t>
            </a:r>
            <a:r>
              <a:rPr lang="nl-BE" dirty="0" err="1"/>
              <a:t>Ozel</a:t>
            </a:r>
            <a:r>
              <a:rPr lang="nl-BE" dirty="0"/>
              <a:t> as leader of CHP</a:t>
            </a:r>
          </a:p>
          <a:p>
            <a:r>
              <a:rPr lang="nl-BE" dirty="0" err="1"/>
              <a:t>Result</a:t>
            </a:r>
            <a:r>
              <a:rPr lang="nl-BE" dirty="0"/>
              <a:t>: asset </a:t>
            </a:r>
            <a:r>
              <a:rPr lang="nl-BE" dirty="0" err="1"/>
              <a:t>freezing</a:t>
            </a:r>
            <a:r>
              <a:rPr lang="nl-BE" dirty="0"/>
              <a:t>, </a:t>
            </a:r>
            <a:r>
              <a:rPr lang="nl-BE" dirty="0" err="1"/>
              <a:t>endless</a:t>
            </a:r>
            <a:r>
              <a:rPr lang="nl-BE" dirty="0"/>
              <a:t> </a:t>
            </a:r>
            <a:r>
              <a:rPr lang="nl-BE" dirty="0" err="1"/>
              <a:t>litigation</a:t>
            </a:r>
            <a:r>
              <a:rPr lang="nl-BE" dirty="0"/>
              <a:t>, </a:t>
            </a:r>
            <a:r>
              <a:rPr lang="nl-BE" dirty="0" err="1"/>
              <a:t>fragmented</a:t>
            </a:r>
            <a:r>
              <a:rPr lang="nl-BE" dirty="0"/>
              <a:t> </a:t>
            </a:r>
            <a:r>
              <a:rPr lang="nl-BE" dirty="0" err="1"/>
              <a:t>leadership</a:t>
            </a:r>
            <a:endParaRPr lang="nl-BE" dirty="0"/>
          </a:p>
          <a:p>
            <a:r>
              <a:rPr lang="nl-BE" b="1" dirty="0"/>
              <a:t>Party’s </a:t>
            </a:r>
            <a:r>
              <a:rPr lang="nl-BE" b="1" dirty="0" err="1"/>
              <a:t>organizational</a:t>
            </a:r>
            <a:r>
              <a:rPr lang="nl-BE" b="1" dirty="0"/>
              <a:t> survival in </a:t>
            </a:r>
            <a:r>
              <a:rPr lang="nl-BE" b="1" dirty="0" err="1"/>
              <a:t>peril</a:t>
            </a:r>
            <a:endParaRPr lang="nl-BE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6C48FC-7ADF-6F91-CC29-6F2B764CC9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6395" y="1450848"/>
            <a:ext cx="3854826" cy="47920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487242-1259-CC74-39D7-15E3A589C16C}"/>
              </a:ext>
            </a:extLst>
          </p:cNvPr>
          <p:cNvSpPr txBox="1"/>
          <p:nvPr/>
        </p:nvSpPr>
        <p:spPr>
          <a:xfrm>
            <a:off x="8180832" y="6242926"/>
            <a:ext cx="3425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dirty="0">
                <a:hlinkClick r:id="rId5"/>
              </a:rPr>
              <a:t>https://www.stimson.org/2025/turkeys-ruling-party-uses-the-courts-to-defeat-its-political-opposition/</a:t>
            </a:r>
            <a:r>
              <a:rPr lang="nl-BE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232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F9E49-CF02-1CC9-F6DB-3F6F6C038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295CE-0A8D-95B9-3C37-80EC3C20E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/>
              <a:t>How does this work in practice? C.f. CARs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B73C5-36F7-CCC9-5EDC-78003E2E3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Attack on </a:t>
            </a:r>
            <a:r>
              <a:rPr lang="nl-BE" dirty="0" err="1"/>
              <a:t>civil</a:t>
            </a:r>
            <a:r>
              <a:rPr lang="nl-BE" dirty="0"/>
              <a:t> </a:t>
            </a:r>
            <a:r>
              <a:rPr lang="nl-BE" dirty="0" err="1"/>
              <a:t>liberties</a:t>
            </a:r>
            <a:endParaRPr lang="nl-BE" dirty="0"/>
          </a:p>
          <a:p>
            <a:r>
              <a:rPr lang="nl-BE" b="1" dirty="0" err="1"/>
              <a:t>Cultivating</a:t>
            </a:r>
            <a:r>
              <a:rPr lang="nl-BE" b="1" dirty="0"/>
              <a:t> </a:t>
            </a:r>
            <a:r>
              <a:rPr lang="nl-BE" b="1" dirty="0" err="1"/>
              <a:t>an</a:t>
            </a:r>
            <a:r>
              <a:rPr lang="nl-BE" b="1" dirty="0"/>
              <a:t> </a:t>
            </a:r>
            <a:r>
              <a:rPr lang="nl-BE" b="1" dirty="0" err="1"/>
              <a:t>uneven</a:t>
            </a:r>
            <a:r>
              <a:rPr lang="nl-BE" b="1" dirty="0"/>
              <a:t> </a:t>
            </a:r>
            <a:r>
              <a:rPr lang="nl-BE" b="1" dirty="0" err="1"/>
              <a:t>playing</a:t>
            </a:r>
            <a:r>
              <a:rPr lang="nl-BE" b="1" dirty="0"/>
              <a:t> field</a:t>
            </a:r>
          </a:p>
          <a:p>
            <a:endParaRPr lang="en-US" dirty="0"/>
          </a:p>
        </p:txBody>
      </p:sp>
      <p:pic>
        <p:nvPicPr>
          <p:cNvPr id="5" name="Picture 4" descr="A stadium full of people&#10;&#10;Description automatically generated">
            <a:extLst>
              <a:ext uri="{FF2B5EF4-FFF2-40B4-BE49-F238E27FC236}">
                <a16:creationId xmlns:a16="http://schemas.microsoft.com/office/drawing/2014/main" id="{7E5E1334-40DC-6C2B-8DBE-5F481F53CD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584" y="2986526"/>
            <a:ext cx="5132831" cy="362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868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78096-2D88-D382-1C80-E62B8713E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DAE19-2EF8-2FB4-A9FE-1F839C9FC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/>
              <a:t>How does this work in practice? C.f. CARs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2228D-4DC6-3EDF-3055-456945009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 dirty="0"/>
              <a:t>Attack on </a:t>
            </a:r>
            <a:r>
              <a:rPr lang="nl-BE" err="1"/>
              <a:t>civil</a:t>
            </a:r>
            <a:r>
              <a:rPr lang="nl-BE" dirty="0"/>
              <a:t> </a:t>
            </a:r>
            <a:r>
              <a:rPr lang="nl-BE" err="1"/>
              <a:t>liberties</a:t>
            </a:r>
            <a:endParaRPr lang="nl-BE"/>
          </a:p>
          <a:p>
            <a:r>
              <a:rPr lang="nl-BE" b="1" err="1"/>
              <a:t>Cultivating</a:t>
            </a:r>
            <a:r>
              <a:rPr lang="nl-BE" b="1" dirty="0"/>
              <a:t> </a:t>
            </a:r>
            <a:r>
              <a:rPr lang="nl-BE" b="1" err="1"/>
              <a:t>an</a:t>
            </a:r>
            <a:r>
              <a:rPr lang="nl-BE" b="1" dirty="0"/>
              <a:t> </a:t>
            </a:r>
            <a:r>
              <a:rPr lang="nl-BE" b="1" err="1"/>
              <a:t>uneven</a:t>
            </a:r>
            <a:r>
              <a:rPr lang="nl-BE" b="1" dirty="0"/>
              <a:t> </a:t>
            </a:r>
            <a:r>
              <a:rPr lang="nl-BE" b="1" err="1"/>
              <a:t>playing</a:t>
            </a:r>
            <a:r>
              <a:rPr lang="nl-BE" b="1"/>
              <a:t> field via uneven access to resources</a:t>
            </a:r>
          </a:p>
          <a:p>
            <a:pPr lvl="1"/>
            <a:r>
              <a:rPr lang="nl-BE" b="1"/>
              <a:t>Less subtle ways:</a:t>
            </a:r>
            <a:endParaRPr lang="en-US"/>
          </a:p>
          <a:p>
            <a:pPr lvl="2"/>
            <a:r>
              <a:rPr lang="nl-BE"/>
              <a:t>Direct partisan use of state resources</a:t>
            </a:r>
            <a:endParaRPr lang="en-US"/>
          </a:p>
          <a:p>
            <a:pPr lvl="2"/>
            <a:r>
              <a:rPr lang="nl-BE"/>
              <a:t>Systematically deploying state machinery for election campaigns (buildings, employees, communication infrastructure, …)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2085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1D5CC-7046-951A-FBB8-FDAD0A18D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F0DDD-18F7-713E-19E8-483589086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/>
              <a:t>How does this work in practice? C.f. CARs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11857-058B-25A4-A6AA-2097594F9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 dirty="0"/>
              <a:t>Attack on </a:t>
            </a:r>
            <a:r>
              <a:rPr lang="nl-BE" err="1"/>
              <a:t>civil</a:t>
            </a:r>
            <a:r>
              <a:rPr lang="nl-BE" dirty="0"/>
              <a:t> </a:t>
            </a:r>
            <a:r>
              <a:rPr lang="nl-BE" err="1"/>
              <a:t>liberties</a:t>
            </a:r>
            <a:endParaRPr lang="nl-BE"/>
          </a:p>
          <a:p>
            <a:r>
              <a:rPr lang="nl-BE" b="1" err="1"/>
              <a:t>Cultivating</a:t>
            </a:r>
            <a:r>
              <a:rPr lang="nl-BE" b="1" dirty="0"/>
              <a:t> </a:t>
            </a:r>
            <a:r>
              <a:rPr lang="nl-BE" b="1" err="1"/>
              <a:t>an</a:t>
            </a:r>
            <a:r>
              <a:rPr lang="nl-BE" b="1" dirty="0"/>
              <a:t> </a:t>
            </a:r>
            <a:r>
              <a:rPr lang="nl-BE" b="1" err="1"/>
              <a:t>uneven</a:t>
            </a:r>
            <a:r>
              <a:rPr lang="nl-BE" b="1" dirty="0"/>
              <a:t> </a:t>
            </a:r>
            <a:r>
              <a:rPr lang="nl-BE" b="1" err="1"/>
              <a:t>playing</a:t>
            </a:r>
            <a:r>
              <a:rPr lang="nl-BE" b="1"/>
              <a:t> field via uneven access to resources</a:t>
            </a:r>
          </a:p>
          <a:p>
            <a:pPr lvl="1"/>
            <a:r>
              <a:rPr lang="nl-BE"/>
              <a:t>Less subtle ways</a:t>
            </a:r>
            <a:endParaRPr lang="en-US"/>
          </a:p>
          <a:p>
            <a:pPr lvl="1"/>
            <a:r>
              <a:rPr lang="nl-BE" b="1"/>
              <a:t>More subtle: Monopolize access to private-sector finance through control of credit, licenses, state contracts for enrichment, ….</a:t>
            </a:r>
            <a:endParaRPr lang="en-US"/>
          </a:p>
          <a:p>
            <a:pPr lvl="2"/>
            <a:r>
              <a:rPr lang="nl-BE"/>
              <a:t>Party-owned enterprises</a:t>
            </a:r>
          </a:p>
          <a:p>
            <a:pPr lvl="2"/>
            <a:r>
              <a:rPr lang="nl-BE"/>
              <a:t>Benefit certain firms that contribute to ruling party</a:t>
            </a:r>
            <a:endParaRPr lang="en-US"/>
          </a:p>
          <a:p>
            <a:pPr lvl="2"/>
            <a:r>
              <a:rPr lang="nl-BE"/>
              <a:t>Deny opposition parties access to resources (tax controls, …)</a:t>
            </a:r>
          </a:p>
          <a:p>
            <a:pPr lvl="2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7179972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2E452-C715-3780-27AF-2A248EA70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Case: AKP’s weaponizing of state-business relations Turkey to establish CAR (</a:t>
            </a:r>
            <a:r>
              <a:rPr lang="en-US" sz="3600" dirty="0" err="1"/>
              <a:t>Esen</a:t>
            </a:r>
            <a:r>
              <a:rPr lang="en-US" sz="3600" dirty="0"/>
              <a:t> &amp; </a:t>
            </a:r>
            <a:r>
              <a:rPr lang="en-US" sz="3600" dirty="0" err="1"/>
              <a:t>Gumuscu</a:t>
            </a:r>
            <a:r>
              <a:rPr lang="en-US" sz="3600" dirty="0"/>
              <a:t>, 2017)</a:t>
            </a:r>
            <a:endParaRPr lang="nl-BE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762AF-01A6-25A7-7E7B-AE9E552A7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Since coming to power in 2002: AKP promoted capital accumulation among supporters</a:t>
            </a:r>
          </a:p>
          <a:p>
            <a:pPr lvl="1"/>
            <a:r>
              <a:rPr lang="en-US" dirty="0"/>
              <a:t>Partisan allocation of natural resources, public property and state monopolies</a:t>
            </a:r>
          </a:p>
          <a:p>
            <a:pPr lvl="1"/>
            <a:r>
              <a:rPr lang="en-US" dirty="0"/>
              <a:t>Created and cultivated a pro-AKP business class</a:t>
            </a:r>
          </a:p>
          <a:p>
            <a:pPr lvl="1"/>
            <a:r>
              <a:rPr lang="en-US" dirty="0"/>
              <a:t>Cracked down on rival entrepreneurs via taxation</a:t>
            </a:r>
          </a:p>
          <a:p>
            <a:r>
              <a:rPr lang="en-US" dirty="0"/>
              <a:t>In return: finance of pro-government media &amp; AKP’s electoral campaigns</a:t>
            </a:r>
          </a:p>
          <a:p>
            <a:pPr lvl="1"/>
            <a:endParaRPr lang="en-US" dirty="0"/>
          </a:p>
          <a:p>
            <a:pPr lvl="1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4408761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D1852-F4DC-1800-0E10-C7072EAF0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Case: Hungary’s EU-funded “Crony Capitalism”</a:t>
            </a:r>
            <a:endParaRPr lang="nl-BE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AFDF1-505C-C1C4-8F03-1BEEB7D9A0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40296" cy="465505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Cronyism</a:t>
            </a:r>
            <a:r>
              <a:rPr lang="en-US" dirty="0"/>
              <a:t> = awarding positions, gov. contracts, loans and advantages to friends/associates</a:t>
            </a:r>
          </a:p>
          <a:p>
            <a:r>
              <a:rPr lang="en-US" dirty="0"/>
              <a:t>Fidesz supermajority -&gt; helping favored businesspeople (i.e. family and friends) land state contracts (mostly funded by EU) and EU agricultural subsidies</a:t>
            </a:r>
          </a:p>
          <a:p>
            <a:r>
              <a:rPr lang="en-US" dirty="0"/>
              <a:t>Many examples of “cash-burning”: </a:t>
            </a:r>
            <a:r>
              <a:rPr lang="en-US" dirty="0">
                <a:hlinkClick r:id="rId3"/>
              </a:rPr>
              <a:t>https://telex.hu/english/2024/05/22/abszurd-penzegetesek-unios-forrasbol</a:t>
            </a:r>
            <a:r>
              <a:rPr lang="en-US" dirty="0"/>
              <a:t> </a:t>
            </a:r>
          </a:p>
          <a:p>
            <a:r>
              <a:rPr lang="en-US" dirty="0"/>
              <a:t>Business now largely dependent on political loyalty -&gt; market for donations is cornered by Fidesz</a:t>
            </a:r>
          </a:p>
          <a:p>
            <a:endParaRPr lang="en-US" dirty="0"/>
          </a:p>
          <a:p>
            <a:endParaRPr lang="nl-B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D7259F-D59F-1F0A-7014-FA4B3A9C7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242" y="1825625"/>
            <a:ext cx="3870150" cy="36843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B669F0-A848-EDFA-B8A5-1CBC0DD4E77F}"/>
              </a:ext>
            </a:extLst>
          </p:cNvPr>
          <p:cNvSpPr txBox="1"/>
          <p:nvPr/>
        </p:nvSpPr>
        <p:spPr>
          <a:xfrm>
            <a:off x="8278368" y="5557353"/>
            <a:ext cx="3169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hlinkClick r:id="rId5"/>
              </a:rPr>
              <a:t>https://www.europeaninterest.eu/hungarys-system-crony-capitalism/</a:t>
            </a:r>
            <a:r>
              <a:rPr lang="nl-B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775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678CF-9B24-FC72-4F4A-2246FC886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11 wooden observation towers in </a:t>
            </a:r>
            <a:r>
              <a:rPr lang="en-US" sz="4000" dirty="0" err="1"/>
              <a:t>Tyukod</a:t>
            </a:r>
            <a:r>
              <a:rPr lang="en-US" sz="4000" dirty="0"/>
              <a:t> for middle-of-nowhere tourism: almost 700K EUR</a:t>
            </a:r>
            <a:endParaRPr lang="nl-BE" sz="4000" dirty="0"/>
          </a:p>
        </p:txBody>
      </p:sp>
      <p:pic>
        <p:nvPicPr>
          <p:cNvPr id="5" name="Picture 4" descr="A structure in a field&#10;&#10;Description automatically generated">
            <a:extLst>
              <a:ext uri="{FF2B5EF4-FFF2-40B4-BE49-F238E27FC236}">
                <a16:creationId xmlns:a16="http://schemas.microsoft.com/office/drawing/2014/main" id="{8CA65204-5248-AF60-D354-2C35643709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910" y="1756283"/>
            <a:ext cx="7108179" cy="473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00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0703E-02B6-0BFE-A4B9-7DAF0EE33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C915B-284E-5302-D014-BE09DE9F6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/>
              <a:t>Recap: Democratic</a:t>
            </a:r>
            <a:r>
              <a:rPr lang="en-US" sz="3600" dirty="0"/>
              <a:t> quality is eroding ( = backsliding)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AD55553-E6B7-31CB-FA1F-F7529AEA5B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1755" y="1259897"/>
            <a:ext cx="11136943" cy="48824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B9A2AC-C5C1-12F7-68D7-18F8B26E1D4A}"/>
              </a:ext>
            </a:extLst>
          </p:cNvPr>
          <p:cNvSpPr txBox="1"/>
          <p:nvPr/>
        </p:nvSpPr>
        <p:spPr>
          <a:xfrm>
            <a:off x="473033" y="6311900"/>
            <a:ext cx="11245933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/>
              <a:t>Source: V-Dem Democracy Report 2026. </a:t>
            </a:r>
            <a:r>
              <a:rPr lang="en-US">
                <a:hlinkClick r:id="rId4"/>
              </a:rPr>
              <a:t>https://www.v-dem.net/documents/61/v-dem-dr__2025_lowres_v2.pdf</a:t>
            </a:r>
            <a:r>
              <a:rPr lang="en-US"/>
              <a:t> 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628041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61235-C42C-007B-338A-E6E03E097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Observation point in </a:t>
            </a:r>
            <a:r>
              <a:rPr lang="nl-BE" sz="4000" dirty="0" err="1"/>
              <a:t>Bodrogkeresztúr</a:t>
            </a:r>
            <a:r>
              <a:rPr lang="nl-BE" sz="4000" dirty="0"/>
              <a:t>: 103K EUR</a:t>
            </a:r>
          </a:p>
        </p:txBody>
      </p:sp>
      <p:pic>
        <p:nvPicPr>
          <p:cNvPr id="5" name="Picture 4" descr="A stone circle in the middle of a grassy field&#10;&#10;Description automatically generated">
            <a:extLst>
              <a:ext uri="{FF2B5EF4-FFF2-40B4-BE49-F238E27FC236}">
                <a16:creationId xmlns:a16="http://schemas.microsoft.com/office/drawing/2014/main" id="{47F627C6-85DF-5C29-73CF-82A5DD25D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824" y="1563307"/>
            <a:ext cx="7394352" cy="492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13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BC987-E79F-279F-1E96-C0AFD8A26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47035"/>
            <a:ext cx="10515600" cy="2376199"/>
          </a:xfrm>
        </p:spPr>
        <p:txBody>
          <a:bodyPr>
            <a:noAutofit/>
          </a:bodyPr>
          <a:lstStyle/>
          <a:p>
            <a:pPr algn="ctr"/>
            <a:r>
              <a:rPr lang="en-US" sz="5400"/>
              <a:t>Democratic backsliding, at its most basic,</a:t>
            </a:r>
            <a:r>
              <a:rPr lang="en-US" sz="5400">
                <a:ea typeface="+mj-lt"/>
                <a:cs typeface="+mj-lt"/>
              </a:rPr>
              <a:t> denotes the </a:t>
            </a:r>
            <a:r>
              <a:rPr lang="en-US" sz="5400" b="1">
                <a:ea typeface="+mj-lt"/>
                <a:cs typeface="+mj-lt"/>
              </a:rPr>
              <a:t>state-led</a:t>
            </a:r>
            <a:r>
              <a:rPr lang="en-US" sz="5400">
                <a:ea typeface="+mj-lt"/>
                <a:cs typeface="+mj-lt"/>
              </a:rPr>
              <a:t> </a:t>
            </a:r>
            <a:r>
              <a:rPr lang="en-US" sz="5400" b="1">
                <a:ea typeface="+mj-lt"/>
                <a:cs typeface="+mj-lt"/>
              </a:rPr>
              <a:t>debilitation or elimination</a:t>
            </a:r>
            <a:r>
              <a:rPr lang="en-US" sz="5400">
                <a:ea typeface="+mj-lt"/>
                <a:cs typeface="+mj-lt"/>
              </a:rPr>
              <a:t> of any of the </a:t>
            </a:r>
            <a:r>
              <a:rPr lang="en-US" sz="5400" b="1">
                <a:ea typeface="+mj-lt"/>
                <a:cs typeface="+mj-lt"/>
              </a:rPr>
              <a:t>political institutions</a:t>
            </a:r>
            <a:r>
              <a:rPr lang="en-US" sz="5400">
                <a:ea typeface="+mj-lt"/>
                <a:cs typeface="+mj-lt"/>
              </a:rPr>
              <a:t> that sustain an </a:t>
            </a:r>
            <a:r>
              <a:rPr lang="en-US" sz="5400" b="1">
                <a:ea typeface="+mj-lt"/>
                <a:cs typeface="+mj-lt"/>
              </a:rPr>
              <a:t>existing </a:t>
            </a:r>
            <a:r>
              <a:rPr lang="en-US" sz="5400">
                <a:ea typeface="+mj-lt"/>
                <a:cs typeface="+mj-lt"/>
              </a:rPr>
              <a:t>democracy. </a:t>
            </a:r>
            <a:br>
              <a:rPr lang="en-US" sz="5400">
                <a:ea typeface="+mj-lt"/>
                <a:cs typeface="+mj-lt"/>
              </a:rPr>
            </a:br>
            <a:r>
              <a:rPr lang="en-US" sz="5400">
                <a:ea typeface="+mj-lt"/>
                <a:cs typeface="+mj-lt"/>
              </a:rPr>
              <a:t>(Bermeo, 2016)</a:t>
            </a:r>
            <a:endParaRPr lang="en-US" sz="5400"/>
          </a:p>
        </p:txBody>
      </p:sp>
    </p:spTree>
    <p:extLst>
      <p:ext uri="{BB962C8B-B14F-4D97-AF65-F5344CB8AC3E}">
        <p14:creationId xmlns:p14="http://schemas.microsoft.com/office/powerpoint/2010/main" val="111286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64054-DED5-2C4A-BF51-C150761DA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Recap: Hybrid Regimes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0404D-F12A-E051-0D6E-343132FF1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/>
              <a:t>Combine democratic rules with authoritarian governance</a:t>
            </a:r>
          </a:p>
          <a:p>
            <a:r>
              <a:rPr lang="en-US"/>
              <a:t>Many different terms</a:t>
            </a:r>
          </a:p>
          <a:p>
            <a:pPr lvl="1"/>
            <a:r>
              <a:rPr lang="nl-BE"/>
              <a:t>“</a:t>
            </a:r>
            <a:r>
              <a:rPr lang="nl-BE" err="1"/>
              <a:t>semidemocracy</a:t>
            </a:r>
            <a:r>
              <a:rPr lang="nl-BE"/>
              <a:t>”</a:t>
            </a:r>
          </a:p>
          <a:p>
            <a:pPr lvl="1"/>
            <a:r>
              <a:rPr lang="nl-BE"/>
              <a:t>“virtual </a:t>
            </a:r>
            <a:r>
              <a:rPr lang="nl-BE" err="1"/>
              <a:t>democracy</a:t>
            </a:r>
            <a:r>
              <a:rPr lang="nl-BE"/>
              <a:t>” </a:t>
            </a:r>
          </a:p>
          <a:p>
            <a:pPr lvl="1"/>
            <a:r>
              <a:rPr lang="nl-BE"/>
              <a:t>“</a:t>
            </a:r>
            <a:r>
              <a:rPr lang="nl-BE" err="1"/>
              <a:t>electoral</a:t>
            </a:r>
            <a:r>
              <a:rPr lang="nl-BE"/>
              <a:t> </a:t>
            </a:r>
            <a:r>
              <a:rPr lang="nl-BE" err="1"/>
              <a:t>democracy</a:t>
            </a:r>
            <a:r>
              <a:rPr lang="nl-BE"/>
              <a:t>”</a:t>
            </a:r>
          </a:p>
          <a:p>
            <a:pPr lvl="1"/>
            <a:r>
              <a:rPr lang="nl-BE"/>
              <a:t>“</a:t>
            </a:r>
            <a:r>
              <a:rPr lang="nl-BE" err="1"/>
              <a:t>pseudodemocracy</a:t>
            </a:r>
            <a:r>
              <a:rPr lang="nl-BE"/>
              <a:t>” </a:t>
            </a:r>
          </a:p>
          <a:p>
            <a:pPr lvl="1"/>
            <a:r>
              <a:rPr lang="nl-BE"/>
              <a:t>“</a:t>
            </a:r>
            <a:r>
              <a:rPr lang="nl-BE" err="1"/>
              <a:t>illiberal</a:t>
            </a:r>
            <a:r>
              <a:rPr lang="nl-BE"/>
              <a:t> </a:t>
            </a:r>
            <a:r>
              <a:rPr lang="nl-BE" err="1"/>
              <a:t>democracy</a:t>
            </a:r>
            <a:r>
              <a:rPr lang="nl-BE"/>
              <a:t>” </a:t>
            </a:r>
          </a:p>
          <a:p>
            <a:pPr lvl="1"/>
            <a:r>
              <a:rPr lang="nl-BE"/>
              <a:t>“semi-</a:t>
            </a:r>
            <a:r>
              <a:rPr lang="nl-BE" err="1"/>
              <a:t>authoritarianism</a:t>
            </a:r>
            <a:r>
              <a:rPr lang="nl-BE"/>
              <a:t>”</a:t>
            </a:r>
          </a:p>
          <a:p>
            <a:pPr lvl="1"/>
            <a:r>
              <a:rPr lang="nl-BE"/>
              <a:t>“soft </a:t>
            </a:r>
            <a:r>
              <a:rPr lang="nl-BE" err="1"/>
              <a:t>authoritarianism</a:t>
            </a:r>
            <a:r>
              <a:rPr lang="nl-BE"/>
              <a:t>” </a:t>
            </a:r>
          </a:p>
          <a:p>
            <a:pPr lvl="1"/>
            <a:r>
              <a:rPr lang="nl-BE"/>
              <a:t>“</a:t>
            </a:r>
            <a:r>
              <a:rPr lang="nl-BE" err="1"/>
              <a:t>electoral</a:t>
            </a:r>
            <a:r>
              <a:rPr lang="nl-BE"/>
              <a:t> </a:t>
            </a:r>
            <a:r>
              <a:rPr lang="nl-BE" err="1"/>
              <a:t>authoritarianism</a:t>
            </a:r>
            <a:r>
              <a:rPr lang="nl-BE"/>
              <a:t>” </a:t>
            </a:r>
          </a:p>
          <a:p>
            <a:pPr lvl="1"/>
            <a:r>
              <a:rPr lang="nl-BE"/>
              <a:t>…</a:t>
            </a:r>
          </a:p>
          <a:p>
            <a:r>
              <a:rPr lang="nl-BE" b="1"/>
              <a:t>Competitive </a:t>
            </a:r>
            <a:r>
              <a:rPr lang="nl-BE" b="1" err="1"/>
              <a:t>Authoritarian</a:t>
            </a:r>
            <a:r>
              <a:rPr lang="nl-BE" b="1"/>
              <a:t> Regimes (</a:t>
            </a:r>
            <a:r>
              <a:rPr lang="nl-BE" b="1" err="1"/>
              <a:t>CARs</a:t>
            </a:r>
            <a:r>
              <a:rPr lang="nl-BE" b="1"/>
              <a:t>) -&gt; </a:t>
            </a:r>
            <a:r>
              <a:rPr lang="nl-BE" b="1" err="1"/>
              <a:t>Levitsky</a:t>
            </a:r>
            <a:r>
              <a:rPr lang="nl-BE" b="1"/>
              <a:t> &amp; Way (2002, 2010, 2020)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4573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C6C7C-20AB-F537-F83F-3478F45B4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Recap: CARs: Elections without Democracy 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F5DEA0-57CD-C546-DF47-942E8E336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(Diminished) form of authoritarianism</a:t>
            </a:r>
          </a:p>
          <a:p>
            <a:r>
              <a:rPr lang="en-US" b="1"/>
              <a:t>Hybrid</a:t>
            </a:r>
            <a:r>
              <a:rPr lang="en-US"/>
              <a:t>:</a:t>
            </a:r>
          </a:p>
          <a:p>
            <a:pPr lvl="1"/>
            <a:r>
              <a:rPr lang="en-US"/>
              <a:t>Formal democratic institutions = principal means to obtain &amp; exercise political authority (</a:t>
            </a:r>
            <a:r>
              <a:rPr lang="en-US" b="1"/>
              <a:t>democratic</a:t>
            </a:r>
            <a:r>
              <a:rPr lang="en-US"/>
              <a:t>)</a:t>
            </a:r>
          </a:p>
          <a:p>
            <a:pPr lvl="1"/>
            <a:r>
              <a:rPr lang="en-US"/>
              <a:t>BUT incumbents systematically and aggressively violate these rules in order to gain advantage (</a:t>
            </a:r>
            <a:r>
              <a:rPr lang="en-US" b="1"/>
              <a:t>autocratic</a:t>
            </a:r>
            <a:r>
              <a:rPr lang="en-US"/>
              <a:t>)</a:t>
            </a:r>
          </a:p>
          <a:p>
            <a:pPr marL="457200" lvl="1" indent="0">
              <a:buNone/>
            </a:pP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2971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CC4B6-1A94-A7E0-D351-B462A018C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/>
              <a:t>Recap: The</a:t>
            </a:r>
            <a:r>
              <a:rPr lang="en-US" sz="4000" dirty="0"/>
              <a:t> New Face of Competitive Authoritarianism</a:t>
            </a:r>
            <a:endParaRPr lang="nl-BE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681FE-DD99-C666-C68D-EB37EFFDB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/>
              <a:t>Hungary,  Turkey, Montenegro, Serbia, … :</a:t>
            </a:r>
            <a:r>
              <a:rPr lang="nl-BE" b="1"/>
              <a:t> need </a:t>
            </a:r>
            <a:r>
              <a:rPr lang="nl-BE" b="1" err="1"/>
              <a:t>for</a:t>
            </a:r>
            <a:r>
              <a:rPr lang="en-US" b="1"/>
              <a:t> greater skill, more sophisticated strategies, and far more extensive popular mobilization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Create sizeable electoral majority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Use referendums or </a:t>
            </a:r>
            <a:r>
              <a:rPr lang="en-US" err="1"/>
              <a:t>hypermajoritarian</a:t>
            </a:r>
            <a:r>
              <a:rPr lang="en-US"/>
              <a:t> strategies to change rules of the game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Weaken opponents, lock in prospective autocrats’ hold on power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284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6DB968-4B96-457A-D6D8-09B024D6C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1651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6000" dirty="0"/>
              <a:t>How does democratic competition create the conditions for democratic backsliding, and how does the </a:t>
            </a:r>
            <a:r>
              <a:rPr lang="en-US" sz="6000" err="1"/>
              <a:t>erosio</a:t>
            </a:r>
            <a:r>
              <a:rPr lang="en-US" sz="6000"/>
              <a:t>n sustain or deepen?</a:t>
            </a:r>
            <a:endParaRPr lang="en-US"/>
          </a:p>
          <a:p>
            <a:endParaRPr lang="en-US" sz="4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906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2B4A4-057A-BBD3-4C3B-A98F4722E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80"/>
            <a:ext cx="10515600" cy="1325563"/>
          </a:xfrm>
        </p:spPr>
        <p:txBody>
          <a:bodyPr/>
          <a:lstStyle/>
          <a:p>
            <a:pPr algn="ctr"/>
            <a:r>
              <a:rPr lang="en-US"/>
              <a:t>Haggard &amp; Kaufman 2021, p. 5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14970-2B93-1670-9DC1-6FAC8B428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5178" y="1317365"/>
            <a:ext cx="6691744" cy="51238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0BCD1F-A3B1-D11F-79C1-3666D3DD4017}"/>
              </a:ext>
            </a:extLst>
          </p:cNvPr>
          <p:cNvSpPr txBox="1"/>
          <p:nvPr/>
        </p:nvSpPr>
        <p:spPr>
          <a:xfrm>
            <a:off x="5423064" y="1969324"/>
            <a:ext cx="48491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1346CF-011B-BAB4-2C16-AD7C1F5B88E1}"/>
              </a:ext>
            </a:extLst>
          </p:cNvPr>
          <p:cNvSpPr txBox="1"/>
          <p:nvPr/>
        </p:nvSpPr>
        <p:spPr>
          <a:xfrm>
            <a:off x="3582388" y="3701142"/>
            <a:ext cx="48491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54DC1A-1E83-D486-C226-7A4884507329}"/>
              </a:ext>
            </a:extLst>
          </p:cNvPr>
          <p:cNvSpPr txBox="1"/>
          <p:nvPr/>
        </p:nvSpPr>
        <p:spPr>
          <a:xfrm>
            <a:off x="4166258" y="5383479"/>
            <a:ext cx="48491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737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30</Slides>
  <Notes>23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Democratic Backsliding II</vt:lpstr>
      <vt:lpstr>Recap: (Ideal) Regime Types</vt:lpstr>
      <vt:lpstr>Recap: Democratic quality is eroding ( = backsliding)</vt:lpstr>
      <vt:lpstr>Democratic backsliding, at its most basic, denotes the state-led debilitation or elimination of any of the political institutions that sustain an existing democracy.  (Bermeo, 2016)</vt:lpstr>
      <vt:lpstr>Recap: Hybrid Regimes</vt:lpstr>
      <vt:lpstr>Recap: CARs: Elections without Democracy </vt:lpstr>
      <vt:lpstr>Recap: The New Face of Competitive Authoritarianism</vt:lpstr>
      <vt:lpstr>PowerPoint Presentation</vt:lpstr>
      <vt:lpstr>Haggard &amp; Kaufman 2021, p. 5</vt:lpstr>
      <vt:lpstr>Political Polarization</vt:lpstr>
      <vt:lpstr>Example: Affective Polarization on Brexit</vt:lpstr>
      <vt:lpstr>Polish Polarization and the rise of PiS</vt:lpstr>
      <vt:lpstr>Smolensk (2010) + "Tape affair" (2014)</vt:lpstr>
      <vt:lpstr>2015 parliamentary elections</vt:lpstr>
      <vt:lpstr>PowerPoint Presentation</vt:lpstr>
      <vt:lpstr>The autocratic electoral playbook</vt:lpstr>
      <vt:lpstr>How do voters tend to respond?  Svolik et al. (2023)</vt:lpstr>
      <vt:lpstr>Undemocratic discourse is mostly punished on the left, and not so much on the right</vt:lpstr>
      <vt:lpstr>Undemocratic discourse is mostly punished on the left, and not so much on the right</vt:lpstr>
      <vt:lpstr>Starting the democratic descent</vt:lpstr>
      <vt:lpstr>PowerPoint Presentation</vt:lpstr>
      <vt:lpstr>How does this work in practice? C.f. CARs</vt:lpstr>
      <vt:lpstr>Case: Turkey and the prosecution of the opposition</vt:lpstr>
      <vt:lpstr>How does this work in practice? C.f. CARs</vt:lpstr>
      <vt:lpstr>How does this work in practice? C.f. CARs</vt:lpstr>
      <vt:lpstr>How does this work in practice? C.f. CARs</vt:lpstr>
      <vt:lpstr>Case: AKP’s weaponizing of state-business relations Turkey to establish CAR (Esen &amp; Gumuscu, 2017)</vt:lpstr>
      <vt:lpstr>Case: Hungary’s EU-funded “Crony Capitalism”</vt:lpstr>
      <vt:lpstr>11 wooden observation towers in Tyukod for middle-of-nowhere tourism: almost 700K EUR</vt:lpstr>
      <vt:lpstr>Observation point in Bodrogkeresztúr: 103K EUR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660</cp:revision>
  <dcterms:created xsi:type="dcterms:W3CDTF">2026-01-23T07:04:08Z</dcterms:created>
  <dcterms:modified xsi:type="dcterms:W3CDTF">2026-03-28T08:07:17Z</dcterms:modified>
</cp:coreProperties>
</file>