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7"/>
  </p:notesMasterIdLst>
  <p:sldIdLst>
    <p:sldId id="256" r:id="rId2"/>
    <p:sldId id="328" r:id="rId3"/>
    <p:sldId id="269" r:id="rId4"/>
    <p:sldId id="271" r:id="rId5"/>
    <p:sldId id="329" r:id="rId6"/>
    <p:sldId id="276" r:id="rId7"/>
    <p:sldId id="273" r:id="rId8"/>
    <p:sldId id="274" r:id="rId9"/>
    <p:sldId id="330" r:id="rId10"/>
    <p:sldId id="277" r:id="rId11"/>
    <p:sldId id="331" r:id="rId12"/>
    <p:sldId id="332" r:id="rId13"/>
    <p:sldId id="325" r:id="rId14"/>
    <p:sldId id="278" r:id="rId15"/>
    <p:sldId id="279" r:id="rId16"/>
    <p:sldId id="280" r:id="rId17"/>
    <p:sldId id="287" r:id="rId18"/>
    <p:sldId id="285" r:id="rId19"/>
    <p:sldId id="290" r:id="rId20"/>
    <p:sldId id="289" r:id="rId21"/>
    <p:sldId id="288" r:id="rId22"/>
    <p:sldId id="291" r:id="rId23"/>
    <p:sldId id="292" r:id="rId24"/>
    <p:sldId id="293" r:id="rId25"/>
    <p:sldId id="294" r:id="rId2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FD67D0B-308B-7534-8CD8-3CDFB84F8701}" v="878" dt="2026-03-25T11:41:27.286"/>
    <p1510:client id="{AFA0CD5E-910A-1D20-B291-8D26A1F6723D}" v="10" dt="2026-03-25T11:44:25.9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618D41-00D8-4425-8F14-6485D031C4A9}" type="datetimeFigureOut">
              <a:t>3/25/2026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BC8B44-73A2-48E7-8CB5-885DB106898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809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0515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4307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5CD7B-8341-4436-9DAC-12D06B434CCA}" type="slidenum">
              <a:rPr lang="nl-BE" smtClean="0"/>
              <a:t>15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683110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5CD7B-8341-4436-9DAC-12D06B434CCA}" type="slidenum">
              <a:rPr lang="nl-BE" smtClean="0"/>
              <a:t>16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56034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DA56B-3DFE-2DFF-7D47-1B84AF3FA7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7C1AE5-6486-67E2-67CC-BCC6A8569F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EA4220-ED0A-DE1A-FE49-3EBFE82631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83ED6B-ABBE-B38F-554B-6E90F8438B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5CD7B-8341-4436-9DAC-12D06B434CCA}" type="slidenum">
              <a:rPr lang="nl-BE" smtClean="0"/>
              <a:t>16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874487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F6FE37-D401-A2A5-0D75-3CF2D74039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9DC6A1-D989-17AF-D3AE-AC2517F458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D0D6A5-DDB5-5F2A-94A8-2BB49FD8C3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EB8723-CE49-E444-6E51-65E1E1E76A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5CD7B-8341-4436-9DAC-12D06B434CCA}" type="slidenum">
              <a:rPr lang="nl-BE" smtClean="0"/>
              <a:t>17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023369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5CD7B-8341-4436-9DAC-12D06B434CCA}" type="slidenum">
              <a:rPr lang="nl-BE" smtClean="0"/>
              <a:t>18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841050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5CD7B-8341-4436-9DAC-12D06B434CCA}" type="slidenum">
              <a:rPr lang="nl-BE" smtClean="0"/>
              <a:t>19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211332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5CD7B-8341-4436-9DAC-12D06B434CCA}" type="slidenum">
              <a:rPr lang="nl-BE" smtClean="0"/>
              <a:t>20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947487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5CD7B-8341-4436-9DAC-12D06B434CCA}" type="slidenum">
              <a:rPr lang="nl-BE" smtClean="0"/>
              <a:t>22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857883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5CD7B-8341-4436-9DAC-12D06B434CCA}" type="slidenum">
              <a:rPr lang="nl-BE" smtClean="0"/>
              <a:t>23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830774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5CD7B-8341-4436-9DAC-12D06B434CCA}" type="slidenum">
              <a:rPr lang="nl-BE" smtClean="0"/>
              <a:t>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0565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5CD7B-8341-4436-9DAC-12D06B434CCA}" type="slidenum">
              <a:rPr lang="nl-BE" smtClean="0"/>
              <a:t>24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037744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5CD7B-8341-4436-9DAC-12D06B434CCA}" type="slidenum">
              <a:rPr lang="nl-BE" smtClean="0"/>
              <a:t>25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550593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5CD7B-8341-4436-9DAC-12D06B434CCA}" type="slidenum">
              <a:rPr lang="nl-BE" smtClean="0"/>
              <a:t>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1162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0745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5CD7B-8341-4436-9DAC-12D06B434CCA}" type="slidenum">
              <a:rPr lang="nl-BE" smtClean="0"/>
              <a:t>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245053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5CD7B-8341-4436-9DAC-12D06B434CCA}" type="slidenum">
              <a:rPr lang="nl-BE" smtClean="0"/>
              <a:t>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463456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DC7AD-CBB2-FEBB-4A68-A5BB5A9F4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5A7867-F025-D5E7-3718-78A7A1F3E5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CE59E5-3FB6-3B4C-BFFD-0EC40635AA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2AD731-C62B-F7ED-2E89-55E3868EDB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5CD7B-8341-4436-9DAC-12D06B434CCA}" type="slidenum">
              <a:rPr lang="nl-BE" smtClean="0"/>
              <a:t>10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443529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4359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5CD7B-8341-4436-9DAC-12D06B434CCA}" type="slidenum">
              <a:rPr lang="nl-BE" smtClean="0"/>
              <a:t>12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89285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410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789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575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587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755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613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074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739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139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849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830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3859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hyperlink" Target="https://www.v-dem.net/documents/61/v-dem-dr__2025_lowres_v2.pdf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i.org/10.17951/bc.2018.3.47-65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freedomhouse.org/sites/default/files/2026-03/FIW2026_final_digital%20%281%29.pdf" TargetMode="External"/><Relationship Id="rId5" Type="http://schemas.openxmlformats.org/officeDocument/2006/relationships/hyperlink" Target="https://www.v-dem.net/documents/75/V-Dem_Institute_Democracy_Report_2026_lowres.pdf" TargetMode="Externa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v-dem.net/documents/61/v-dem-dr__2025_lowres_v2.pdf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v-dem.net/documents/75/V-Dem_Institute_Democracy_Report_2026_lowres.pd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v-dem.net/documents/61/v-dem-dr__2025_lowres_v2.pdf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2516034"/>
            <a:ext cx="9144000" cy="1111004"/>
          </a:xfrm>
        </p:spPr>
        <p:txBody>
          <a:bodyPr>
            <a:normAutofit/>
          </a:bodyPr>
          <a:lstStyle/>
          <a:p>
            <a:r>
              <a:rPr lang="de-DE" sz="6600" dirty="0"/>
              <a:t>Democratic </a:t>
            </a:r>
            <a:r>
              <a:rPr lang="de-DE" sz="6600" dirty="0" err="1"/>
              <a:t>Backsliding</a:t>
            </a:r>
            <a:r>
              <a:rPr lang="de-DE" sz="6600" dirty="0"/>
              <a:t> I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4263396"/>
            <a:ext cx="9144000" cy="1655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BE" dirty="0">
                <a:latin typeface="Aptos Display"/>
              </a:rPr>
              <a:t>POL1036: Comparative </a:t>
            </a:r>
            <a:r>
              <a:rPr lang="fr-BE" dirty="0" err="1">
                <a:latin typeface="Aptos Display"/>
              </a:rPr>
              <a:t>European</a:t>
            </a:r>
            <a:r>
              <a:rPr lang="fr-BE" dirty="0">
                <a:latin typeface="Aptos Display"/>
              </a:rPr>
              <a:t> </a:t>
            </a:r>
            <a:r>
              <a:rPr lang="fr-BE" dirty="0" err="1">
                <a:latin typeface="Aptos Display"/>
              </a:rPr>
              <a:t>Politics</a:t>
            </a:r>
            <a:r>
              <a:rPr lang="fr-BE" dirty="0"/>
              <a:t> – Lecture 15</a:t>
            </a:r>
            <a:endParaRPr lang="de-DE" dirty="0"/>
          </a:p>
          <a:p>
            <a:r>
              <a:rPr lang="fr-BE"/>
              <a:t>26/03/2026</a:t>
            </a:r>
            <a:endParaRPr lang="de-DE"/>
          </a:p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14390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F1CE2-1BC9-00F5-BD4E-163AC02A2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86A50CA-908C-8972-E715-2D64F427FD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78223" y="82261"/>
            <a:ext cx="8024008" cy="388952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2EB5D91-D067-5A09-5F0D-2A0943E9ACDD}"/>
              </a:ext>
            </a:extLst>
          </p:cNvPr>
          <p:cNvSpPr txBox="1"/>
          <p:nvPr/>
        </p:nvSpPr>
        <p:spPr>
          <a:xfrm>
            <a:off x="8509" y="3262746"/>
            <a:ext cx="1905593" cy="230832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dirty="0"/>
              <a:t>Source: V-Dem Democracy </a:t>
            </a:r>
            <a:r>
              <a:rPr lang="en-US"/>
              <a:t>Report 2026. </a:t>
            </a:r>
            <a:r>
              <a:rPr lang="en-US" dirty="0">
                <a:hlinkClick r:id="rId4"/>
              </a:rPr>
              <a:t>https://www.v-dem.net/documents/61/v-dem-dr__2025_lowres_v2.pdf</a:t>
            </a:r>
            <a:r>
              <a:rPr lang="en-US" dirty="0"/>
              <a:t> </a:t>
            </a:r>
            <a:endParaRPr lang="nl-B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6D65388-7F7E-C50A-ED91-55456FCB77D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7246" b="10159"/>
          <a:stretch/>
        </p:blipFill>
        <p:spPr>
          <a:xfrm>
            <a:off x="1923062" y="4001294"/>
            <a:ext cx="8345872" cy="278481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9DAF4E2-AEAA-4C5D-B34B-4F05116F3443}"/>
              </a:ext>
            </a:extLst>
          </p:cNvPr>
          <p:cNvSpPr/>
          <p:nvPr/>
        </p:nvSpPr>
        <p:spPr>
          <a:xfrm>
            <a:off x="4128150" y="3972044"/>
            <a:ext cx="444352" cy="369332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algn="ctr"/>
            <a:r>
              <a:rPr lang="en-US" b="1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92</a:t>
            </a:r>
            <a:endParaRPr lang="en-US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8792F44-C2DC-A24C-794F-B82F61B864CA}"/>
              </a:ext>
            </a:extLst>
          </p:cNvPr>
          <p:cNvSpPr/>
          <p:nvPr/>
        </p:nvSpPr>
        <p:spPr>
          <a:xfrm>
            <a:off x="8852549" y="3972044"/>
            <a:ext cx="444352" cy="369332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algn="ctr"/>
            <a:r>
              <a:rPr lang="en-US" b="1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87</a:t>
            </a:r>
            <a:endParaRPr lang="en-US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187884F-A83B-9093-E236-934780E1C3F9}"/>
              </a:ext>
            </a:extLst>
          </p:cNvPr>
          <p:cNvSpPr/>
          <p:nvPr/>
        </p:nvSpPr>
        <p:spPr>
          <a:xfrm>
            <a:off x="4562321" y="6208007"/>
            <a:ext cx="44435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56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C6F21E0-5BFC-9AB2-B005-22CD64E54055}"/>
              </a:ext>
            </a:extLst>
          </p:cNvPr>
          <p:cNvSpPr/>
          <p:nvPr/>
        </p:nvSpPr>
        <p:spPr>
          <a:xfrm>
            <a:off x="5800083" y="6390879"/>
            <a:ext cx="59183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(17)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F16C740-93CE-E926-616B-AF00BB40794C}"/>
              </a:ext>
            </a:extLst>
          </p:cNvPr>
          <p:cNvSpPr/>
          <p:nvPr/>
        </p:nvSpPr>
        <p:spPr>
          <a:xfrm>
            <a:off x="7340425" y="6209528"/>
            <a:ext cx="44435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59</a:t>
            </a:r>
            <a:endParaRPr lang="en-US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5120CE9-1E70-E4A0-4B58-0A474EF19D73}"/>
              </a:ext>
            </a:extLst>
          </p:cNvPr>
          <p:cNvSpPr/>
          <p:nvPr/>
        </p:nvSpPr>
        <p:spPr>
          <a:xfrm>
            <a:off x="9074725" y="6206213"/>
            <a:ext cx="44435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29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0F17F0D-2AE2-EF82-49AC-65CA67516C89}"/>
              </a:ext>
            </a:extLst>
          </p:cNvPr>
          <p:cNvSpPr/>
          <p:nvPr/>
        </p:nvSpPr>
        <p:spPr>
          <a:xfrm>
            <a:off x="2686379" y="6206213"/>
            <a:ext cx="44435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35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9673B1E-F6D2-E3A5-FBF3-6798361FF8F1}"/>
              </a:ext>
            </a:extLst>
          </p:cNvPr>
          <p:cNvSpPr/>
          <p:nvPr/>
        </p:nvSpPr>
        <p:spPr>
          <a:xfrm>
            <a:off x="3993070" y="4573715"/>
            <a:ext cx="313707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HYBRID REGIMES</a:t>
            </a:r>
          </a:p>
        </p:txBody>
      </p:sp>
    </p:spTree>
    <p:extLst>
      <p:ext uri="{BB962C8B-B14F-4D97-AF65-F5344CB8AC3E}">
        <p14:creationId xmlns:p14="http://schemas.microsoft.com/office/powerpoint/2010/main" val="2900285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73A7C-6C2F-6D9D-0BB2-2A8B12F7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What about Europe?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89E8BB-78AC-B6DB-E7AE-16E3C643F0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3466" y="1408545"/>
            <a:ext cx="9041977" cy="5103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1945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2A8A08-5806-ABAB-1326-CCFFF9F719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EE008-BC25-08E0-510A-3A87ED753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What about Europe?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E064C4-3025-1595-4FF2-E2D095D7E2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455" y="1417157"/>
            <a:ext cx="9411194" cy="485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0558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64054-DED5-2C4A-BF51-C150761DA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Hybrid Regimes</a:t>
            </a:r>
            <a:endParaRPr lang="nl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F0404D-F12A-E051-0D6E-343132FF10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 dirty="0"/>
              <a:t>Combine democratic rules with authoritarian governance</a:t>
            </a:r>
          </a:p>
          <a:p>
            <a:r>
              <a:rPr lang="en-US" dirty="0"/>
              <a:t>Many different terms</a:t>
            </a:r>
          </a:p>
          <a:p>
            <a:pPr lvl="1"/>
            <a:r>
              <a:rPr lang="nl-BE" dirty="0"/>
              <a:t>“</a:t>
            </a:r>
            <a:r>
              <a:rPr lang="nl-BE" err="1"/>
              <a:t>semidemocracy</a:t>
            </a:r>
            <a:r>
              <a:rPr lang="nl-BE" dirty="0"/>
              <a:t>”</a:t>
            </a:r>
          </a:p>
          <a:p>
            <a:pPr lvl="1"/>
            <a:r>
              <a:rPr lang="nl-BE" dirty="0"/>
              <a:t>“virtual </a:t>
            </a:r>
            <a:r>
              <a:rPr lang="nl-BE" err="1"/>
              <a:t>democracy</a:t>
            </a:r>
            <a:r>
              <a:rPr lang="nl-BE" dirty="0"/>
              <a:t>” </a:t>
            </a:r>
          </a:p>
          <a:p>
            <a:pPr lvl="1"/>
            <a:r>
              <a:rPr lang="nl-BE" dirty="0"/>
              <a:t>“</a:t>
            </a:r>
            <a:r>
              <a:rPr lang="nl-BE" err="1"/>
              <a:t>electoral</a:t>
            </a:r>
            <a:r>
              <a:rPr lang="nl-BE" dirty="0"/>
              <a:t> </a:t>
            </a:r>
            <a:r>
              <a:rPr lang="nl-BE" err="1"/>
              <a:t>democracy</a:t>
            </a:r>
            <a:r>
              <a:rPr lang="nl-BE" dirty="0"/>
              <a:t>”</a:t>
            </a:r>
          </a:p>
          <a:p>
            <a:pPr lvl="1"/>
            <a:r>
              <a:rPr lang="nl-BE" dirty="0"/>
              <a:t>“</a:t>
            </a:r>
            <a:r>
              <a:rPr lang="nl-BE" err="1"/>
              <a:t>pseudodemocracy</a:t>
            </a:r>
            <a:r>
              <a:rPr lang="nl-BE" dirty="0"/>
              <a:t>” </a:t>
            </a:r>
          </a:p>
          <a:p>
            <a:pPr lvl="1"/>
            <a:r>
              <a:rPr lang="nl-BE" dirty="0"/>
              <a:t>“</a:t>
            </a:r>
            <a:r>
              <a:rPr lang="nl-BE" err="1"/>
              <a:t>illiberal</a:t>
            </a:r>
            <a:r>
              <a:rPr lang="nl-BE" dirty="0"/>
              <a:t> </a:t>
            </a:r>
            <a:r>
              <a:rPr lang="nl-BE" err="1"/>
              <a:t>democracy</a:t>
            </a:r>
            <a:r>
              <a:rPr lang="nl-BE" dirty="0"/>
              <a:t>” </a:t>
            </a:r>
          </a:p>
          <a:p>
            <a:pPr lvl="1"/>
            <a:r>
              <a:rPr lang="nl-BE" dirty="0"/>
              <a:t>“semi-</a:t>
            </a:r>
            <a:r>
              <a:rPr lang="nl-BE" err="1"/>
              <a:t>authoritarianism</a:t>
            </a:r>
            <a:r>
              <a:rPr lang="nl-BE" dirty="0"/>
              <a:t>”</a:t>
            </a:r>
          </a:p>
          <a:p>
            <a:pPr lvl="1"/>
            <a:r>
              <a:rPr lang="nl-BE" dirty="0"/>
              <a:t>“soft </a:t>
            </a:r>
            <a:r>
              <a:rPr lang="nl-BE" err="1"/>
              <a:t>authoritarianism</a:t>
            </a:r>
            <a:r>
              <a:rPr lang="nl-BE" dirty="0"/>
              <a:t>” </a:t>
            </a:r>
          </a:p>
          <a:p>
            <a:pPr lvl="1"/>
            <a:r>
              <a:rPr lang="nl-BE" dirty="0"/>
              <a:t>“</a:t>
            </a:r>
            <a:r>
              <a:rPr lang="nl-BE" err="1"/>
              <a:t>electoral</a:t>
            </a:r>
            <a:r>
              <a:rPr lang="nl-BE" dirty="0"/>
              <a:t> </a:t>
            </a:r>
            <a:r>
              <a:rPr lang="nl-BE" err="1"/>
              <a:t>authoritarianism</a:t>
            </a:r>
            <a:r>
              <a:rPr lang="nl-BE" dirty="0"/>
              <a:t>” </a:t>
            </a:r>
          </a:p>
          <a:p>
            <a:pPr lvl="1"/>
            <a:r>
              <a:rPr lang="nl-BE" dirty="0"/>
              <a:t>…</a:t>
            </a:r>
          </a:p>
          <a:p>
            <a:r>
              <a:rPr lang="nl-BE" b="1"/>
              <a:t>Competitive</a:t>
            </a:r>
            <a:r>
              <a:rPr lang="nl-BE" b="1" dirty="0"/>
              <a:t> </a:t>
            </a:r>
            <a:r>
              <a:rPr lang="nl-BE" b="1" err="1"/>
              <a:t>Authoritarian</a:t>
            </a:r>
            <a:r>
              <a:rPr lang="nl-BE" b="1" dirty="0"/>
              <a:t> Regimes (</a:t>
            </a:r>
            <a:r>
              <a:rPr lang="nl-BE" b="1" err="1"/>
              <a:t>CARs</a:t>
            </a:r>
            <a:r>
              <a:rPr lang="nl-BE" b="1" dirty="0"/>
              <a:t>) -&gt; </a:t>
            </a:r>
            <a:r>
              <a:rPr lang="nl-BE" b="1" err="1"/>
              <a:t>Levitsky</a:t>
            </a:r>
            <a:r>
              <a:rPr lang="nl-BE" b="1" dirty="0"/>
              <a:t> &amp; Way (2002, 2010, 2020)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645735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C6C7C-20AB-F537-F83F-3478F45B4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CARs: Elections without Democracy </a:t>
            </a:r>
            <a:endParaRPr lang="nl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F5DEA0-57CD-C546-DF47-942E8E3366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(Diminished) form of authoritarianism</a:t>
            </a:r>
          </a:p>
          <a:p>
            <a:r>
              <a:rPr lang="en-US" b="1" dirty="0"/>
              <a:t>Hybrid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Formal democratic institutions = principal means to obtain &amp; exercise political authority (</a:t>
            </a:r>
            <a:r>
              <a:rPr lang="en-US" b="1" dirty="0"/>
              <a:t>democratic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BUT incumbents systematically and aggressively violate these rules in order to gain advantage (</a:t>
            </a:r>
            <a:r>
              <a:rPr lang="en-US" b="1" dirty="0"/>
              <a:t>autocratic</a:t>
            </a:r>
            <a:r>
              <a:rPr lang="en-US" dirty="0"/>
              <a:t>)</a:t>
            </a:r>
          </a:p>
          <a:p>
            <a:pPr marL="457200" lvl="1" indent="0">
              <a:buNone/>
            </a:pP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229717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3B9E87-66D8-F007-B9FA-4188F559E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B4BF1-0E69-7097-60DC-480C759A9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CARs: Elections without Democracy </a:t>
            </a:r>
            <a:endParaRPr lang="nl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E19695-B1F8-5E2C-B79A-26486D4E5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(Diminished) form of authoritarianism</a:t>
            </a:r>
          </a:p>
          <a:p>
            <a:r>
              <a:rPr lang="en-US" dirty="0"/>
              <a:t>Hybrid</a:t>
            </a:r>
          </a:p>
          <a:p>
            <a:r>
              <a:rPr lang="nl-BE" b="1" dirty="0"/>
              <a:t>Different from </a:t>
            </a:r>
            <a:r>
              <a:rPr lang="nl-BE" b="1" dirty="0" err="1"/>
              <a:t>democracies</a:t>
            </a:r>
            <a:r>
              <a:rPr lang="nl-BE" b="1" dirty="0"/>
              <a:t> &amp; full </a:t>
            </a:r>
            <a:r>
              <a:rPr lang="nl-BE" b="1" dirty="0" err="1"/>
              <a:t>authoritarianism</a:t>
            </a:r>
            <a:endParaRPr lang="nl-BE" b="1" dirty="0"/>
          </a:p>
          <a:p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5288E7D-5049-64AC-9B92-C51ECF6F105A}"/>
              </a:ext>
            </a:extLst>
          </p:cNvPr>
          <p:cNvGraphicFramePr>
            <a:graphicFrameLocks noGrp="1"/>
          </p:cNvGraphicFramePr>
          <p:nvPr/>
        </p:nvGraphicFramePr>
        <p:xfrm>
          <a:off x="730250" y="3310466"/>
          <a:ext cx="10731499" cy="3388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4316">
                  <a:extLst>
                    <a:ext uri="{9D8B030D-6E8A-4147-A177-3AD203B41FA5}">
                      <a16:colId xmlns:a16="http://schemas.microsoft.com/office/drawing/2014/main" val="1124417118"/>
                    </a:ext>
                  </a:extLst>
                </a:gridCol>
                <a:gridCol w="2321883">
                  <a:extLst>
                    <a:ext uri="{9D8B030D-6E8A-4147-A177-3AD203B41FA5}">
                      <a16:colId xmlns:a16="http://schemas.microsoft.com/office/drawing/2014/main" val="2269840724"/>
                    </a:ext>
                  </a:extLst>
                </a:gridCol>
                <a:gridCol w="4292600">
                  <a:extLst>
                    <a:ext uri="{9D8B030D-6E8A-4147-A177-3AD203B41FA5}">
                      <a16:colId xmlns:a16="http://schemas.microsoft.com/office/drawing/2014/main" val="1672175259"/>
                    </a:ext>
                  </a:extLst>
                </a:gridCol>
                <a:gridCol w="2552700">
                  <a:extLst>
                    <a:ext uri="{9D8B030D-6E8A-4147-A177-3AD203B41FA5}">
                      <a16:colId xmlns:a16="http://schemas.microsoft.com/office/drawing/2014/main" val="22127476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Democracy</a:t>
                      </a:r>
                      <a:endParaRPr lang="nl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CAR</a:t>
                      </a:r>
                      <a:endParaRPr lang="nl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Full Authoritarianism</a:t>
                      </a:r>
                      <a:endParaRPr lang="nl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5706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Status of core democratic constitutions (elections, civil liberties)</a:t>
                      </a:r>
                      <a:endParaRPr lang="nl-BE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Systematically</a:t>
                      </a:r>
                    </a:p>
                    <a:p>
                      <a:r>
                        <a:rPr lang="en-US" dirty="0"/>
                        <a:t>respected. </a:t>
                      </a:r>
                    </a:p>
                    <a:p>
                      <a:r>
                        <a:rPr lang="en-US" dirty="0"/>
                        <a:t>Widely viewed as only route to power</a:t>
                      </a:r>
                      <a:endParaRPr lang="nl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Exist and are meaningful, but systematically violated in favor of incumbent. </a:t>
                      </a:r>
                    </a:p>
                    <a:p>
                      <a:r>
                        <a:rPr lang="en-US" dirty="0"/>
                        <a:t>Widely viewed as primary route to power.</a:t>
                      </a:r>
                      <a:endParaRPr lang="nl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Nonexistent or reduced to façade status.</a:t>
                      </a:r>
                    </a:p>
                    <a:p>
                      <a:r>
                        <a:rPr lang="en-US" dirty="0"/>
                        <a:t>Not viewed as a viable route to power</a:t>
                      </a:r>
                      <a:endParaRPr lang="nl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36568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Status of opposition</a:t>
                      </a:r>
                      <a:endParaRPr lang="nl-BE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Competes on more or less equal footing with incumbent.</a:t>
                      </a:r>
                      <a:endParaRPr lang="nl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Major opposition is legal and can compete openly, but is significantly</a:t>
                      </a:r>
                    </a:p>
                    <a:p>
                      <a:r>
                        <a:rPr lang="en-US" dirty="0"/>
                        <a:t>disadvantaged by incumbent abuse.</a:t>
                      </a:r>
                      <a:endParaRPr lang="nl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Major opposition banned, or largely underground or in exile.</a:t>
                      </a:r>
                      <a:endParaRPr lang="nl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7578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Level of uncertainty</a:t>
                      </a:r>
                      <a:endParaRPr lang="nl-BE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dirty="0"/>
                        <a:t>High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Lower than democracy but higher than full authoritarianism.</a:t>
                      </a:r>
                      <a:endParaRPr lang="nl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Low</a:t>
                      </a:r>
                      <a:endParaRPr lang="nl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98311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3273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F0A9F7-BCB6-7300-0DF9-665DF0207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5FB095-423C-6462-A297-24F5DE8B4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Evolution of CARs 1990-2019</a:t>
            </a:r>
            <a:endParaRPr lang="nl-B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3B33F3-769E-1271-14AB-0148A0636E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512888"/>
            <a:ext cx="5648325" cy="45243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BF99D80-17AA-8EFE-C602-121F926E7375}"/>
              </a:ext>
            </a:extLst>
          </p:cNvPr>
          <p:cNvSpPr txBox="1"/>
          <p:nvPr/>
        </p:nvSpPr>
        <p:spPr>
          <a:xfrm>
            <a:off x="1482724" y="6034941"/>
            <a:ext cx="4359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err="1"/>
              <a:t>Levitsky</a:t>
            </a:r>
            <a:r>
              <a:rPr lang="nl-BE" dirty="0"/>
              <a:t> &amp; Way (2010). </a:t>
            </a:r>
            <a:r>
              <a:rPr lang="nl-BE" dirty="0" err="1"/>
              <a:t>Competitive</a:t>
            </a:r>
            <a:r>
              <a:rPr lang="nl-BE" dirty="0"/>
              <a:t> </a:t>
            </a:r>
            <a:r>
              <a:rPr lang="nl-BE" dirty="0" err="1"/>
              <a:t>Authoritarianism</a:t>
            </a:r>
            <a:r>
              <a:rPr lang="nl-BE" dirty="0"/>
              <a:t>. p. 21.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8F96DB-3A4D-04D3-A69E-AE270A98DAD5}"/>
              </a:ext>
            </a:extLst>
          </p:cNvPr>
          <p:cNvSpPr txBox="1"/>
          <p:nvPr/>
        </p:nvSpPr>
        <p:spPr>
          <a:xfrm>
            <a:off x="7741185" y="6034940"/>
            <a:ext cx="3838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err="1"/>
              <a:t>Levitsky</a:t>
            </a:r>
            <a:r>
              <a:rPr lang="nl-BE" dirty="0"/>
              <a:t> &amp; Way (2020). The New </a:t>
            </a:r>
            <a:r>
              <a:rPr lang="nl-BE" dirty="0" err="1"/>
              <a:t>Competitive</a:t>
            </a:r>
            <a:r>
              <a:rPr lang="nl-BE" dirty="0"/>
              <a:t> </a:t>
            </a:r>
            <a:r>
              <a:rPr lang="nl-BE" dirty="0" err="1"/>
              <a:t>Authoritarianism</a:t>
            </a:r>
            <a:r>
              <a:rPr lang="nl-BE" dirty="0"/>
              <a:t>. p. 53.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4193A8B-72EE-A930-1F51-A9746D0FE0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2298" y="187260"/>
            <a:ext cx="2937059" cy="5649759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F1E4818-0A36-74B7-6523-97974A4AED55}"/>
              </a:ext>
            </a:extLst>
          </p:cNvPr>
          <p:cNvSpPr/>
          <p:nvPr/>
        </p:nvSpPr>
        <p:spPr>
          <a:xfrm>
            <a:off x="8520112" y="3276600"/>
            <a:ext cx="2414588" cy="4318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263371B-0129-64FE-9D3F-AFC5E36CC719}"/>
              </a:ext>
            </a:extLst>
          </p:cNvPr>
          <p:cNvSpPr/>
          <p:nvPr/>
        </p:nvSpPr>
        <p:spPr>
          <a:xfrm>
            <a:off x="9664699" y="4528918"/>
            <a:ext cx="711201" cy="195482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DED42C5-5F1A-A9FD-BEFD-73F3DB82DAB5}"/>
              </a:ext>
            </a:extLst>
          </p:cNvPr>
          <p:cNvSpPr/>
          <p:nvPr/>
        </p:nvSpPr>
        <p:spPr>
          <a:xfrm>
            <a:off x="8520112" y="4724400"/>
            <a:ext cx="950144" cy="195482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332684C-3FC2-98C2-D999-D8664E4C1A68}"/>
              </a:ext>
            </a:extLst>
          </p:cNvPr>
          <p:cNvSpPr/>
          <p:nvPr/>
        </p:nvSpPr>
        <p:spPr>
          <a:xfrm>
            <a:off x="8483533" y="5278876"/>
            <a:ext cx="685867" cy="195482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60665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 animBg="1"/>
      <p:bldP spid="13" grpId="0" animBg="1"/>
      <p:bldP spid="14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8820D0-AB7F-00C1-B772-E3718E22F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The New Face of Competitive Authoritarianism</a:t>
            </a:r>
            <a:endParaRPr lang="nl-BE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B77B43-2441-8F2B-A210-CDB46D21E81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Previously countries with</a:t>
            </a:r>
          </a:p>
          <a:p>
            <a:r>
              <a:rPr lang="nl-BE" dirty="0"/>
              <a:t>Low </a:t>
            </a:r>
            <a:r>
              <a:rPr lang="nl-BE" dirty="0" err="1"/>
              <a:t>income</a:t>
            </a:r>
            <a:endParaRPr lang="nl-BE" dirty="0"/>
          </a:p>
          <a:p>
            <a:r>
              <a:rPr lang="nl-BE" dirty="0"/>
              <a:t>No </a:t>
            </a:r>
            <a:r>
              <a:rPr lang="nl-BE" dirty="0" err="1"/>
              <a:t>democratic</a:t>
            </a:r>
            <a:r>
              <a:rPr lang="nl-BE" dirty="0"/>
              <a:t> </a:t>
            </a:r>
            <a:r>
              <a:rPr lang="nl-BE" dirty="0" err="1"/>
              <a:t>tradition</a:t>
            </a:r>
            <a:endParaRPr lang="nl-BE" dirty="0"/>
          </a:p>
          <a:p>
            <a:r>
              <a:rPr lang="nl-BE" dirty="0" err="1"/>
              <a:t>Weak</a:t>
            </a:r>
            <a:r>
              <a:rPr lang="nl-BE" dirty="0"/>
              <a:t> </a:t>
            </a:r>
            <a:r>
              <a:rPr lang="nl-BE" dirty="0" err="1"/>
              <a:t>institutions</a:t>
            </a:r>
            <a:r>
              <a:rPr lang="nl-BE" dirty="0"/>
              <a:t> or ROL</a:t>
            </a:r>
          </a:p>
          <a:p>
            <a:r>
              <a:rPr lang="nl-BE" dirty="0" err="1"/>
              <a:t>Underdeveloped</a:t>
            </a:r>
            <a:r>
              <a:rPr lang="nl-BE" dirty="0"/>
              <a:t> private sector and </a:t>
            </a:r>
            <a:r>
              <a:rPr lang="nl-BE" dirty="0" err="1"/>
              <a:t>civil</a:t>
            </a:r>
            <a:r>
              <a:rPr lang="nl-BE" dirty="0"/>
              <a:t> society</a:t>
            </a:r>
          </a:p>
          <a:p>
            <a:r>
              <a:rPr lang="nl-BE" dirty="0" err="1"/>
              <a:t>Feeble</a:t>
            </a:r>
            <a:r>
              <a:rPr lang="nl-BE" dirty="0"/>
              <a:t> </a:t>
            </a:r>
            <a:r>
              <a:rPr lang="nl-BE" dirty="0" err="1"/>
              <a:t>opposition</a:t>
            </a:r>
            <a:endParaRPr lang="nl-BE" dirty="0"/>
          </a:p>
          <a:p>
            <a:pPr marL="0" indent="0">
              <a:buNone/>
            </a:pPr>
            <a:endParaRPr lang="nl-BE" b="1" dirty="0"/>
          </a:p>
          <a:p>
            <a:pPr marL="0" indent="0">
              <a:buNone/>
            </a:pPr>
            <a:r>
              <a:rPr lang="nl-BE" b="1" dirty="0"/>
              <a:t>Easy </a:t>
            </a:r>
            <a:r>
              <a:rPr lang="nl-BE" b="1" dirty="0" err="1"/>
              <a:t>to</a:t>
            </a:r>
            <a:r>
              <a:rPr lang="nl-BE" b="1" dirty="0"/>
              <a:t> </a:t>
            </a:r>
            <a:r>
              <a:rPr lang="nl-BE" b="1" dirty="0" err="1"/>
              <a:t>create</a:t>
            </a:r>
            <a:r>
              <a:rPr lang="nl-BE" b="1" dirty="0"/>
              <a:t> a CAR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837147-AB62-3958-FA2D-1B2F999430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Now countries with</a:t>
            </a:r>
          </a:p>
          <a:p>
            <a:r>
              <a:rPr lang="en-US" dirty="0"/>
              <a:t>strong and established democratic traditions</a:t>
            </a:r>
          </a:p>
          <a:p>
            <a:r>
              <a:rPr lang="en-US" dirty="0"/>
              <a:t>Developed economies </a:t>
            </a:r>
          </a:p>
          <a:p>
            <a:r>
              <a:rPr lang="en-US" dirty="0"/>
              <a:t>Robust private sectors and civil society</a:t>
            </a:r>
          </a:p>
          <a:p>
            <a:r>
              <a:rPr lang="en-US" dirty="0"/>
              <a:t>Strong opposition parties</a:t>
            </a:r>
          </a:p>
          <a:p>
            <a:r>
              <a:rPr lang="en-US" dirty="0"/>
              <a:t>Facing greater external </a:t>
            </a:r>
            <a:r>
              <a:rPr lang="en-US" dirty="0" err="1"/>
              <a:t>scrutinity</a:t>
            </a:r>
            <a:r>
              <a:rPr lang="en-US" dirty="0"/>
              <a:t> due to stronger ties with West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095147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CC4B6-1A94-A7E0-D351-B462A018C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The New Face of Competitive Authoritarianism</a:t>
            </a:r>
            <a:endParaRPr lang="nl-BE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9681FE-DD99-C666-C68D-EB37EFFDB5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/>
              <a:t>Hungary,  Turkey, Montenegro, Serbia, … :</a:t>
            </a:r>
            <a:r>
              <a:rPr lang="nl-BE" b="1"/>
              <a:t> need </a:t>
            </a:r>
            <a:r>
              <a:rPr lang="nl-BE" b="1" err="1"/>
              <a:t>for</a:t>
            </a:r>
            <a:r>
              <a:rPr lang="en-US" b="1" dirty="0"/>
              <a:t> greater skill, more sophisticated strategies, and far more extensive popular mobilization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Create sizeable electoral majority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Use referendums or </a:t>
            </a:r>
            <a:r>
              <a:rPr lang="en-US" dirty="0" err="1"/>
              <a:t>hypermajoritarian</a:t>
            </a:r>
            <a:r>
              <a:rPr lang="en-US" dirty="0"/>
              <a:t> strategies to change rules of the game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Weaken opponents, lock in prospective autocrats’ hold on power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42840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EA6C0B-07FB-4DD0-389B-8F2E5A58F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810C3-ACD4-4744-C81B-3CDA343F3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case of Hungary: Victor Orbán’s Fidesz</a:t>
            </a:r>
            <a:endParaRPr lang="nl-B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D8245AC-528B-1840-B88B-9D8DC1F052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63852" y="0"/>
            <a:ext cx="13319704" cy="707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792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6B71E-B9BB-A39A-492F-7D1308D1E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Schedule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6DB968-4B96-457A-D6D8-09B024D6CC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/>
              <a:t>Today:</a:t>
            </a:r>
            <a:endParaRPr lang="en-US" b="1" dirty="0"/>
          </a:p>
          <a:p>
            <a:r>
              <a:rPr lang="en-US"/>
              <a:t>Democratic Backsliding?</a:t>
            </a:r>
          </a:p>
          <a:p>
            <a:r>
              <a:rPr lang="en-US"/>
              <a:t>Democracy – Hybrid – Authoritarianism</a:t>
            </a:r>
            <a:endParaRPr lang="en-US" dirty="0"/>
          </a:p>
          <a:p>
            <a:r>
              <a:rPr lang="en-US"/>
              <a:t>Competitive Authoritarian Regimes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/>
              <a:t>Monday: Role of Political Actors &amp; Voters</a:t>
            </a:r>
          </a:p>
        </p:txBody>
      </p:sp>
    </p:spTree>
    <p:extLst>
      <p:ext uri="{BB962C8B-B14F-4D97-AF65-F5344CB8AC3E}">
        <p14:creationId xmlns:p14="http://schemas.microsoft.com/office/powerpoint/2010/main" val="5439066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0D686-C37A-7031-A09D-6C054B30E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case of Hungary: democratic but corrupt</a:t>
            </a:r>
            <a:endParaRPr lang="nl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0ABBF1-C1C6-546E-7E98-13177F5B79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2010: Hungary considered a consolidated democracy with </a:t>
            </a:r>
          </a:p>
          <a:p>
            <a:pPr lvl="1"/>
            <a:r>
              <a:rPr lang="en-US" dirty="0"/>
              <a:t>strong institutions </a:t>
            </a:r>
          </a:p>
          <a:p>
            <a:pPr lvl="1"/>
            <a:r>
              <a:rPr lang="en-US" dirty="0"/>
              <a:t>a competitive </a:t>
            </a:r>
            <a:r>
              <a:rPr lang="en-US" dirty="0" err="1"/>
              <a:t>partysystem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a vibrant civil society </a:t>
            </a:r>
          </a:p>
          <a:p>
            <a:pPr lvl="1"/>
            <a:r>
              <a:rPr lang="en-US" dirty="0"/>
              <a:t>free and diverse media</a:t>
            </a:r>
          </a:p>
          <a:p>
            <a:pPr lvl="1"/>
            <a:endParaRPr lang="en-US" dirty="0"/>
          </a:p>
          <a:p>
            <a:r>
              <a:rPr lang="nl-BE" dirty="0"/>
              <a:t>2002-2010: socialist-led </a:t>
            </a:r>
            <a:r>
              <a:rPr lang="nl-BE" dirty="0" err="1"/>
              <a:t>coalition</a:t>
            </a:r>
            <a:r>
              <a:rPr lang="nl-BE" dirty="0"/>
              <a:t> in power but </a:t>
            </a:r>
            <a:r>
              <a:rPr lang="nl-BE" dirty="0" err="1"/>
              <a:t>many</a:t>
            </a:r>
            <a:r>
              <a:rPr lang="nl-BE" dirty="0"/>
              <a:t> </a:t>
            </a:r>
            <a:r>
              <a:rPr lang="nl-BE" dirty="0" err="1"/>
              <a:t>corruption</a:t>
            </a:r>
            <a:r>
              <a:rPr lang="nl-BE" dirty="0"/>
              <a:t> </a:t>
            </a:r>
            <a:r>
              <a:rPr lang="nl-BE" dirty="0" err="1"/>
              <a:t>scandals</a:t>
            </a:r>
            <a:endParaRPr lang="nl-BE" dirty="0"/>
          </a:p>
          <a:p>
            <a:pPr lvl="1"/>
            <a:r>
              <a:rPr lang="nl-BE" dirty="0" err="1"/>
              <a:t>Chronic</a:t>
            </a:r>
            <a:r>
              <a:rPr lang="nl-BE" dirty="0"/>
              <a:t> </a:t>
            </a:r>
            <a:r>
              <a:rPr lang="nl-BE" dirty="0" err="1"/>
              <a:t>tax</a:t>
            </a:r>
            <a:r>
              <a:rPr lang="nl-BE" dirty="0"/>
              <a:t> </a:t>
            </a:r>
            <a:r>
              <a:rPr lang="nl-BE" dirty="0" err="1"/>
              <a:t>evasion</a:t>
            </a:r>
            <a:r>
              <a:rPr lang="nl-BE" dirty="0"/>
              <a:t> </a:t>
            </a:r>
          </a:p>
          <a:p>
            <a:pPr lvl="1"/>
            <a:r>
              <a:rPr lang="nl-BE" dirty="0" err="1"/>
              <a:t>Siphoning</a:t>
            </a:r>
            <a:r>
              <a:rPr lang="nl-BE" dirty="0"/>
              <a:t> public funds</a:t>
            </a:r>
          </a:p>
          <a:p>
            <a:pPr lvl="1"/>
            <a:r>
              <a:rPr lang="nl-BE" dirty="0"/>
              <a:t>“</a:t>
            </a:r>
            <a:r>
              <a:rPr lang="nl-BE" dirty="0" err="1"/>
              <a:t>Juking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</a:t>
            </a:r>
            <a:r>
              <a:rPr lang="nl-BE" dirty="0" err="1"/>
              <a:t>stats</a:t>
            </a:r>
            <a:r>
              <a:rPr lang="nl-BE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01027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6142F-F343-0EB0-4205-923B153D8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case of Hungary: Victor Orbán’s Fidesz as the savior from socialist corruption</a:t>
            </a:r>
            <a:endParaRPr lang="nl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CADE7B-9B7C-DFCF-335E-FD07EF5F13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2010 elections: Orbán’s Fidesz secured 2/3 super majority</a:t>
            </a:r>
            <a:endParaRPr lang="nl-BE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15E1FB-C9BF-31E8-7A95-9A117578AE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0319" y="2387600"/>
            <a:ext cx="8291361" cy="3632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F838AA5-B138-E45E-1B8F-2758C60FCF04}"/>
              </a:ext>
            </a:extLst>
          </p:cNvPr>
          <p:cNvSpPr txBox="1"/>
          <p:nvPr/>
        </p:nvSpPr>
        <p:spPr>
          <a:xfrm>
            <a:off x="1044573" y="6019800"/>
            <a:ext cx="101028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</a:t>
            </a:r>
            <a:r>
              <a:rPr lang="en-US" dirty="0" err="1"/>
              <a:t>Kubas</a:t>
            </a:r>
            <a:r>
              <a:rPr lang="en-US" dirty="0"/>
              <a:t> &amp; </a:t>
            </a:r>
            <a:r>
              <a:rPr lang="en-US" dirty="0" err="1"/>
              <a:t>Czyż</a:t>
            </a:r>
            <a:r>
              <a:rPr lang="en-US" dirty="0"/>
              <a:t> (2018). From a Liberal Opposition Party to a Right-Wing Party of Power. Three Decades of the Hungarian Fidesz (1988–2018). DOI: </a:t>
            </a:r>
            <a:r>
              <a:rPr lang="en-US" dirty="0">
                <a:hlinkClick r:id="rId4"/>
              </a:rPr>
              <a:t>https://doi.org/10.17951/bc.2018.3.47-65</a:t>
            </a:r>
            <a:r>
              <a:rPr lang="en-US" dirty="0"/>
              <a:t> 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1472118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CDD91-AF3B-B3C0-93DC-26E2D5D4E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case of Hungary: Locking in power</a:t>
            </a:r>
            <a:endParaRPr lang="nl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13846-288B-E6E3-D05F-1E1231331E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Removed checks on power of prime minister</a:t>
            </a:r>
          </a:p>
          <a:p>
            <a:r>
              <a:rPr lang="en-US" dirty="0"/>
              <a:t>Packed the state with loyal partisans</a:t>
            </a:r>
          </a:p>
          <a:p>
            <a:r>
              <a:rPr lang="en-US" dirty="0"/>
              <a:t>Control over news media</a:t>
            </a:r>
          </a:p>
          <a:p>
            <a:pPr lvl="1"/>
            <a:r>
              <a:rPr lang="en-US" dirty="0" err="1"/>
              <a:t>f.i</a:t>
            </a:r>
            <a:r>
              <a:rPr lang="en-US" dirty="0"/>
              <a:t>. helping allied business people take over private sector media</a:t>
            </a:r>
          </a:p>
          <a:p>
            <a:r>
              <a:rPr lang="nl-BE" dirty="0" err="1"/>
              <a:t>Electoral</a:t>
            </a:r>
            <a:r>
              <a:rPr lang="nl-BE" dirty="0"/>
              <a:t> </a:t>
            </a:r>
            <a:r>
              <a:rPr lang="nl-BE" dirty="0" err="1"/>
              <a:t>reforms</a:t>
            </a:r>
            <a:r>
              <a:rPr lang="nl-BE" dirty="0"/>
              <a:t>:</a:t>
            </a:r>
          </a:p>
          <a:p>
            <a:pPr lvl="1"/>
            <a:r>
              <a:rPr lang="nl-BE" dirty="0" err="1"/>
              <a:t>Gerrymandering</a:t>
            </a:r>
            <a:endParaRPr lang="nl-BE" dirty="0"/>
          </a:p>
          <a:p>
            <a:pPr lvl="1"/>
            <a:r>
              <a:rPr lang="nl-BE" dirty="0"/>
              <a:t>No more </a:t>
            </a:r>
            <a:r>
              <a:rPr lang="nl-BE" dirty="0" err="1"/>
              <a:t>parliamentary</a:t>
            </a:r>
            <a:r>
              <a:rPr lang="nl-BE" dirty="0"/>
              <a:t> </a:t>
            </a:r>
            <a:r>
              <a:rPr lang="nl-BE" dirty="0" err="1"/>
              <a:t>runoff</a:t>
            </a:r>
            <a:r>
              <a:rPr lang="nl-BE" dirty="0"/>
              <a:t> </a:t>
            </a:r>
            <a:r>
              <a:rPr lang="nl-BE" dirty="0" err="1"/>
              <a:t>elections</a:t>
            </a:r>
            <a:endParaRPr lang="nl-BE" dirty="0"/>
          </a:p>
          <a:p>
            <a:pPr lvl="1"/>
            <a:r>
              <a:rPr lang="nl-BE" dirty="0"/>
              <a:t>No </a:t>
            </a:r>
            <a:r>
              <a:rPr lang="nl-BE" dirty="0" err="1"/>
              <a:t>campaign</a:t>
            </a:r>
            <a:r>
              <a:rPr lang="nl-BE" dirty="0"/>
              <a:t> on private media outlets</a:t>
            </a:r>
          </a:p>
          <a:p>
            <a:pPr lvl="2"/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579870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578C3-EACD-C38D-E8E2-0EAAEC7C4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Result: endured power + democratic backsliding</a:t>
            </a:r>
            <a:endParaRPr lang="nl-BE" sz="4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1AB133-F61D-2BB4-0798-767058AF6A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462881"/>
            <a:ext cx="3154102" cy="502999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FEAAD95-0EA8-8D3C-345C-9B66D200FB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2302" y="1412478"/>
            <a:ext cx="3762587" cy="5130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FDAA687-3412-0EFA-3B8A-7612317BC4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93036" y="1394223"/>
            <a:ext cx="3560764" cy="5295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8933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60636F-2D23-44E3-FA75-E9771E5B1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91DE9-CA77-233E-71F6-27101FF33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Result: endured power + democratic backsliding</a:t>
            </a:r>
            <a:endParaRPr lang="nl-BE" sz="4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1BCD1C5-42CB-BA92-4F05-FA313686812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1667" t="4782" b="17897"/>
          <a:stretch/>
        </p:blipFill>
        <p:spPr>
          <a:xfrm>
            <a:off x="1780122" y="1295400"/>
            <a:ext cx="8631756" cy="519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8427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A1CC3-6D89-4021-AA3B-4C95A1376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  <a:endParaRPr lang="nl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91C90B-2AB0-3B2C-8B14-8D03F2FF1C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Countries around the world have been experiencing democratic backsliding, i.e. the state-led erosion of existing democracy</a:t>
            </a:r>
          </a:p>
          <a:p>
            <a:r>
              <a:rPr lang="en-US" dirty="0"/>
              <a:t>Europe: mostly hybrid regimes -&gt; most extreme cases are Competitive Authori</a:t>
            </a:r>
            <a:r>
              <a:rPr lang="en-US"/>
              <a:t>tarian Regimes</a:t>
            </a:r>
            <a:endParaRPr lang="en-US" dirty="0"/>
          </a:p>
          <a:p>
            <a:r>
              <a:rPr lang="en-US"/>
              <a:t>Used to be only former authoritarian regimes, but now former democratic regimes</a:t>
            </a:r>
          </a:p>
          <a:p>
            <a:r>
              <a:rPr lang="en-US" dirty="0"/>
              <a:t>This requires prospective autocrats to be much more subtle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/>
              <a:t>Monday: Role of Political Actors &amp; Voters</a:t>
            </a:r>
          </a:p>
        </p:txBody>
      </p:sp>
    </p:spTree>
    <p:extLst>
      <p:ext uri="{BB962C8B-B14F-4D97-AF65-F5344CB8AC3E}">
        <p14:creationId xmlns:p14="http://schemas.microsoft.com/office/powerpoint/2010/main" val="1451926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8F675-1458-5878-17B5-1A4236734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(Ideal) Regime Types</a:t>
            </a:r>
            <a:endParaRPr lang="nl-BE" dirty="0"/>
          </a:p>
        </p:txBody>
      </p:sp>
      <p:graphicFrame>
        <p:nvGraphicFramePr>
          <p:cNvPr id="9" name="Content Placeholder 6">
            <a:extLst>
              <a:ext uri="{FF2B5EF4-FFF2-40B4-BE49-F238E27FC236}">
                <a16:creationId xmlns:a16="http://schemas.microsoft.com/office/drawing/2014/main" id="{2542836E-864C-EA31-604D-E605097092B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8818461"/>
              </p:ext>
            </p:extLst>
          </p:nvPr>
        </p:nvGraphicFramePr>
        <p:xfrm>
          <a:off x="1252403" y="1417555"/>
          <a:ext cx="9687193" cy="48703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9849">
                  <a:extLst>
                    <a:ext uri="{9D8B030D-6E8A-4147-A177-3AD203B41FA5}">
                      <a16:colId xmlns:a16="http://schemas.microsoft.com/office/drawing/2014/main" val="235106590"/>
                    </a:ext>
                  </a:extLst>
                </a:gridCol>
                <a:gridCol w="3408092">
                  <a:extLst>
                    <a:ext uri="{9D8B030D-6E8A-4147-A177-3AD203B41FA5}">
                      <a16:colId xmlns:a16="http://schemas.microsoft.com/office/drawing/2014/main" val="2512451609"/>
                    </a:ext>
                  </a:extLst>
                </a:gridCol>
                <a:gridCol w="3869252">
                  <a:extLst>
                    <a:ext uri="{9D8B030D-6E8A-4147-A177-3AD203B41FA5}">
                      <a16:colId xmlns:a16="http://schemas.microsoft.com/office/drawing/2014/main" val="1042247719"/>
                    </a:ext>
                  </a:extLst>
                </a:gridCol>
              </a:tblGrid>
              <a:tr h="407328">
                <a:tc>
                  <a:txBody>
                    <a:bodyPr/>
                    <a:lstStyle/>
                    <a:p>
                      <a:endParaRPr lang="nl-B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Democratic</a:t>
                      </a:r>
                      <a:endParaRPr lang="nl-B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Authoritarian/Autocratic</a:t>
                      </a:r>
                      <a:endParaRPr lang="nl-BE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3414110"/>
                  </a:ext>
                </a:extLst>
              </a:tr>
              <a:tr h="1004371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400" b="1" i="0" u="none" strike="noStrike" noProof="0">
                          <a:solidFill>
                            <a:srgbClr val="FFFFFF"/>
                          </a:solidFill>
                          <a:latin typeface="Aptos"/>
                        </a:rPr>
                        <a:t>Elections</a:t>
                      </a:r>
                      <a:endParaRPr lang="en-US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Free and fair</a:t>
                      </a:r>
                      <a:endParaRPr lang="nl-B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Restricted, unfair and uncompetitive</a:t>
                      </a:r>
                      <a:endParaRPr lang="nl-BE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9402787"/>
                  </a:ext>
                </a:extLst>
              </a:tr>
              <a:tr h="40732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400" b="1" i="0" u="none" strike="noStrike" noProof="0">
                          <a:solidFill>
                            <a:srgbClr val="FFFFFF"/>
                          </a:solidFill>
                          <a:latin typeface="Aptos"/>
                        </a:rPr>
                        <a:t>Citizen Participation</a:t>
                      </a:r>
                      <a:endParaRPr lang="en-US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Promoted</a:t>
                      </a:r>
                      <a:endParaRPr lang="nl-B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Minimal</a:t>
                      </a:r>
                      <a:endParaRPr lang="nl-BE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1718417"/>
                  </a:ext>
                </a:extLst>
              </a:tr>
              <a:tr h="70306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400" b="1" i="0" u="none" strike="noStrike" noProof="0">
                          <a:solidFill>
                            <a:srgbClr val="FFFFFF"/>
                          </a:solidFill>
                          <a:latin typeface="Aptos"/>
                        </a:rPr>
                        <a:t>Governance</a:t>
                      </a:r>
                      <a:endParaRPr lang="en-US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Accountable &amp; transparent</a:t>
                      </a:r>
                      <a:endParaRPr lang="nl-B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Unaccountable &amp; corrupt</a:t>
                      </a:r>
                      <a:endParaRPr lang="nl-BE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283578"/>
                  </a:ext>
                </a:extLst>
              </a:tr>
              <a:tr h="1305683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400" b="1" i="0" u="none" strike="noStrike" noProof="0">
                          <a:solidFill>
                            <a:srgbClr val="FFFFFF"/>
                          </a:solidFill>
                          <a:latin typeface="Aptos"/>
                        </a:rPr>
                        <a:t>Separation of Powers</a:t>
                      </a:r>
                      <a:endParaRPr lang="en-US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Independent judiciary, executive and legislative</a:t>
                      </a:r>
                      <a:endParaRPr lang="nl-B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Limited autonomy, under state control</a:t>
                      </a:r>
                      <a:endParaRPr lang="nl-BE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1271232"/>
                  </a:ext>
                </a:extLst>
              </a:tr>
              <a:tr h="40732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400" b="1" i="0" u="none" strike="noStrike" noProof="0">
                          <a:solidFill>
                            <a:srgbClr val="FFFFFF"/>
                          </a:solidFill>
                          <a:latin typeface="Aptos"/>
                        </a:rPr>
                        <a:t>Lawfulness</a:t>
                      </a:r>
                      <a:endParaRPr lang="en-US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Rule </a:t>
                      </a:r>
                      <a:r>
                        <a:rPr lang="en-US" sz="2400" b="1" dirty="0"/>
                        <a:t>of</a:t>
                      </a:r>
                      <a:r>
                        <a:rPr lang="en-US" sz="2400" dirty="0"/>
                        <a:t> Law</a:t>
                      </a:r>
                      <a:endParaRPr lang="nl-B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Rule </a:t>
                      </a:r>
                      <a:r>
                        <a:rPr lang="en-US" sz="2400" b="1" dirty="0"/>
                        <a:t>by</a:t>
                      </a:r>
                      <a:r>
                        <a:rPr lang="en-US" sz="2400" dirty="0"/>
                        <a:t> law</a:t>
                      </a:r>
                      <a:endParaRPr lang="nl-BE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99543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2598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8226F-0A79-438A-C6B2-75EFB90C4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Extreme Case: Totalitarian Regimes</a:t>
            </a:r>
            <a:endParaRPr lang="nl-BE" dirty="0"/>
          </a:p>
        </p:txBody>
      </p:sp>
      <p:pic>
        <p:nvPicPr>
          <p:cNvPr id="12" name="Picture 11" descr="A close-up of a poster&#10;&#10;Description automatically generated">
            <a:extLst>
              <a:ext uri="{FF2B5EF4-FFF2-40B4-BE49-F238E27FC236}">
                <a16:creationId xmlns:a16="http://schemas.microsoft.com/office/drawing/2014/main" id="{FD0EB84C-3A77-E4FC-328A-6AD24B5306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673" y="1495380"/>
            <a:ext cx="6618654" cy="5226276"/>
          </a:xfrm>
          <a:prstGeom prst="rect">
            <a:avLst/>
          </a:prstGeom>
        </p:spPr>
      </p:pic>
      <p:pic>
        <p:nvPicPr>
          <p:cNvPr id="14" name="Picture 13" descr="A red and blue flag with a star&#10;&#10;Description automatically generated">
            <a:extLst>
              <a:ext uri="{FF2B5EF4-FFF2-40B4-BE49-F238E27FC236}">
                <a16:creationId xmlns:a16="http://schemas.microsoft.com/office/drawing/2014/main" id="{73B53BBB-26B2-7B72-FE88-11DBF376E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1127" y="5183392"/>
            <a:ext cx="2309201" cy="153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858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70E1F-41D2-F3E5-316C-49D964C9C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Democracy Around the World?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9380488-F435-0766-B7B8-EBA0567D668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86910" y="1560080"/>
            <a:ext cx="5153452" cy="4351338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4E44D37-03DD-156A-12C5-52090ABD80D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220910" y="1560080"/>
            <a:ext cx="5153452" cy="435133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F63A1B6-340E-E067-7DBC-979D48E878EF}"/>
              </a:ext>
            </a:extLst>
          </p:cNvPr>
          <p:cNvSpPr txBox="1"/>
          <p:nvPr/>
        </p:nvSpPr>
        <p:spPr>
          <a:xfrm>
            <a:off x="877455" y="5911272"/>
            <a:ext cx="5149273" cy="861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dirty="0">
                <a:hlinkClick r:id="rId5"/>
              </a:rPr>
              <a:t>https://www.v-dem.net/documents/75/V-Dem_Institute_Democracy_Report_2026_lowres.pdf</a:t>
            </a:r>
            <a:r>
              <a:rPr lang="en-US" sz="1600" dirty="0"/>
              <a:t> </a:t>
            </a:r>
            <a:endParaRPr lang="en-US"/>
          </a:p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2AD9E7-BC98-3320-DE8B-348D45CB9831}"/>
              </a:ext>
            </a:extLst>
          </p:cNvPr>
          <p:cNvSpPr txBox="1"/>
          <p:nvPr/>
        </p:nvSpPr>
        <p:spPr>
          <a:xfrm>
            <a:off x="6234545" y="5911272"/>
            <a:ext cx="5149273" cy="861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dirty="0">
                <a:ea typeface="+mn-lt"/>
                <a:cs typeface="+mn-lt"/>
                <a:hlinkClick r:id="rId6"/>
              </a:rPr>
              <a:t>https://freedomhouse.org/sites/default/files/2026-03/FIW2026_final_digital%20%281%29.pdf</a:t>
            </a:r>
            <a:r>
              <a:rPr lang="en-US" sz="1600" dirty="0">
                <a:ea typeface="+mn-lt"/>
                <a:cs typeface="+mn-lt"/>
              </a:rPr>
              <a:t> </a:t>
            </a:r>
            <a:endParaRPr lang="en-US">
              <a:ea typeface="+mn-lt"/>
              <a:cs typeface="+mn-lt"/>
            </a:endParaRP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293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6B9A4-9824-E86E-E769-40FCD74CB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Measuring Democracy: V-Dem’s LDI</a:t>
            </a:r>
            <a:endParaRPr lang="nl-B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FA999A-1C55-737D-DB94-71D8C4D4C5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8235" y="1690688"/>
            <a:ext cx="9355529" cy="464374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B416A87-5F69-694B-82A1-F689221EA8CE}"/>
              </a:ext>
            </a:extLst>
          </p:cNvPr>
          <p:cNvSpPr txBox="1"/>
          <p:nvPr/>
        </p:nvSpPr>
        <p:spPr>
          <a:xfrm>
            <a:off x="473033" y="6311900"/>
            <a:ext cx="112459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Source: V-Dem Democracy Report 2025. </a:t>
            </a:r>
            <a:r>
              <a:rPr lang="en-US" dirty="0">
                <a:hlinkClick r:id="rId4"/>
              </a:rPr>
              <a:t>https://www.v-dem.net/documents/61/v-dem-dr__2025_lowres_v2.pdf</a:t>
            </a:r>
            <a:r>
              <a:rPr lang="en-US" dirty="0"/>
              <a:t> </a:t>
            </a:r>
            <a:endParaRPr lang="nl-BE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83EBAB9-6E79-5309-F920-A0ED508DAADE}"/>
              </a:ext>
            </a:extLst>
          </p:cNvPr>
          <p:cNvSpPr/>
          <p:nvPr/>
        </p:nvSpPr>
        <p:spPr>
          <a:xfrm>
            <a:off x="4274545" y="2555913"/>
            <a:ext cx="1101686" cy="198304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0243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82324-B8C0-81DB-3FB1-A84FF60FC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How is world democracy doing?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411BF3F-F1C4-89F8-C2C1-CBC1416A60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27314" y="1248352"/>
            <a:ext cx="9348915" cy="524033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2274B3F-3F54-EC0B-DA54-1163E5B23294}"/>
              </a:ext>
            </a:extLst>
          </p:cNvPr>
          <p:cNvSpPr txBox="1"/>
          <p:nvPr/>
        </p:nvSpPr>
        <p:spPr>
          <a:xfrm>
            <a:off x="473033" y="6488668"/>
            <a:ext cx="11245933" cy="3077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1400" dirty="0"/>
              <a:t>Source: V-Dem Democracy Report 2026. </a:t>
            </a:r>
            <a:r>
              <a:rPr lang="en-US" sz="1400" dirty="0">
                <a:ea typeface="+mn-lt"/>
                <a:cs typeface="+mn-lt"/>
                <a:hlinkClick r:id="rId4"/>
              </a:rPr>
              <a:t>https://www.v-dem.net/documents/75/V-Dem_Institute_Democracy_Report_2026_lowres.pdf</a:t>
            </a:r>
            <a:r>
              <a:rPr lang="en-US" sz="1400" dirty="0">
                <a:ea typeface="+mn-lt"/>
                <a:cs typeface="+mn-lt"/>
              </a:rPr>
              <a:t> </a:t>
            </a:r>
            <a:endParaRPr lang="nl-BE" sz="1400"/>
          </a:p>
        </p:txBody>
      </p:sp>
    </p:spTree>
    <p:extLst>
      <p:ext uri="{BB962C8B-B14F-4D97-AF65-F5344CB8AC3E}">
        <p14:creationId xmlns:p14="http://schemas.microsoft.com/office/powerpoint/2010/main" val="12370270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80703E-02B6-0BFE-A4B9-7DAF0EE33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C915B-284E-5302-D014-BE09DE9F6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Democratic qu</a:t>
            </a:r>
            <a:r>
              <a:rPr lang="en-US"/>
              <a:t>ality is eroding ( = backsliding)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AD55553-E6B7-31CB-FA1F-F7529AEA5B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1755" y="1259897"/>
            <a:ext cx="11136943" cy="48824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9B9A2AC-C5C1-12F7-68D7-18F8B26E1D4A}"/>
              </a:ext>
            </a:extLst>
          </p:cNvPr>
          <p:cNvSpPr txBox="1"/>
          <p:nvPr/>
        </p:nvSpPr>
        <p:spPr>
          <a:xfrm>
            <a:off x="473033" y="6311900"/>
            <a:ext cx="11245933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/>
              <a:t>Source: V-Dem Democracy Report 2026. </a:t>
            </a:r>
            <a:r>
              <a:rPr lang="en-US" dirty="0">
                <a:hlinkClick r:id="rId4"/>
              </a:rPr>
              <a:t>https://www.v-dem.net/documents/61/v-dem-dr__2025_lowres_v2.pdf</a:t>
            </a:r>
            <a:r>
              <a:rPr lang="en-US" dirty="0"/>
              <a:t> 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7628041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0BC987-E79F-279F-1E96-C0AFD8A26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47035"/>
            <a:ext cx="10515600" cy="2376199"/>
          </a:xfrm>
        </p:spPr>
        <p:txBody>
          <a:bodyPr>
            <a:noAutofit/>
          </a:bodyPr>
          <a:lstStyle/>
          <a:p>
            <a:pPr algn="ctr"/>
            <a:r>
              <a:rPr lang="en-US" sz="5400" dirty="0"/>
              <a:t>Democratic backsliding, at its most </a:t>
            </a:r>
            <a:r>
              <a:rPr lang="en-US" sz="5400"/>
              <a:t>basic,</a:t>
            </a:r>
            <a:r>
              <a:rPr lang="en-US" sz="5400" dirty="0">
                <a:ea typeface="+mj-lt"/>
                <a:cs typeface="+mj-lt"/>
              </a:rPr>
              <a:t> denotes the </a:t>
            </a:r>
            <a:r>
              <a:rPr lang="en-US" sz="5400" b="1" dirty="0">
                <a:ea typeface="+mj-lt"/>
                <a:cs typeface="+mj-lt"/>
              </a:rPr>
              <a:t>state-led</a:t>
            </a:r>
            <a:r>
              <a:rPr lang="en-US" sz="5400" dirty="0">
                <a:ea typeface="+mj-lt"/>
                <a:cs typeface="+mj-lt"/>
              </a:rPr>
              <a:t> </a:t>
            </a:r>
            <a:r>
              <a:rPr lang="en-US" sz="5400" b="1" dirty="0">
                <a:ea typeface="+mj-lt"/>
                <a:cs typeface="+mj-lt"/>
              </a:rPr>
              <a:t>debilitation or elimination</a:t>
            </a:r>
            <a:r>
              <a:rPr lang="en-US" sz="5400" dirty="0">
                <a:ea typeface="+mj-lt"/>
                <a:cs typeface="+mj-lt"/>
              </a:rPr>
              <a:t> of any of the </a:t>
            </a:r>
            <a:r>
              <a:rPr lang="en-US" sz="5400" b="1" dirty="0">
                <a:ea typeface="+mj-lt"/>
                <a:cs typeface="+mj-lt"/>
              </a:rPr>
              <a:t>political institutions</a:t>
            </a:r>
            <a:r>
              <a:rPr lang="en-US" sz="5400" dirty="0">
                <a:ea typeface="+mj-lt"/>
                <a:cs typeface="+mj-lt"/>
              </a:rPr>
              <a:t> that sustain an </a:t>
            </a:r>
            <a:r>
              <a:rPr lang="en-US" sz="5400" b="1" dirty="0">
                <a:ea typeface="+mj-lt"/>
                <a:cs typeface="+mj-lt"/>
              </a:rPr>
              <a:t>existing </a:t>
            </a:r>
            <a:r>
              <a:rPr lang="en-US" sz="5400" dirty="0">
                <a:ea typeface="+mj-lt"/>
                <a:cs typeface="+mj-lt"/>
              </a:rPr>
              <a:t>democracy. </a:t>
            </a:r>
            <a:br>
              <a:rPr lang="en-US" sz="5400" dirty="0">
                <a:ea typeface="+mj-lt"/>
                <a:cs typeface="+mj-lt"/>
              </a:rPr>
            </a:br>
            <a:r>
              <a:rPr lang="en-US" sz="5400">
                <a:ea typeface="+mj-lt"/>
                <a:cs typeface="+mj-lt"/>
              </a:rPr>
              <a:t>(Bermeo, </a:t>
            </a:r>
            <a:r>
              <a:rPr lang="en-US" sz="5400" dirty="0">
                <a:ea typeface="+mj-lt"/>
                <a:cs typeface="+mj-lt"/>
              </a:rPr>
              <a:t>2016)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112867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25</Slides>
  <Notes>21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Democratic Backsliding I</vt:lpstr>
      <vt:lpstr>Schedule</vt:lpstr>
      <vt:lpstr>(Ideal) Regime Types</vt:lpstr>
      <vt:lpstr>Extreme Case: Totalitarian Regimes</vt:lpstr>
      <vt:lpstr>Democracy Around the World?</vt:lpstr>
      <vt:lpstr>Measuring Democracy: V-Dem’s LDI</vt:lpstr>
      <vt:lpstr>How is world democracy doing?</vt:lpstr>
      <vt:lpstr>Democratic quality is eroding ( = backsliding)</vt:lpstr>
      <vt:lpstr>Democratic backsliding, at its most basic, denotes the state-led debilitation or elimination of any of the political institutions that sustain an existing democracy.  (Bermeo, 2016)</vt:lpstr>
      <vt:lpstr>PowerPoint Presentation</vt:lpstr>
      <vt:lpstr>What about Europe?</vt:lpstr>
      <vt:lpstr>What about Europe?</vt:lpstr>
      <vt:lpstr>Hybrid Regimes</vt:lpstr>
      <vt:lpstr>CARs: Elections without Democracy </vt:lpstr>
      <vt:lpstr>CARs: Elections without Democracy </vt:lpstr>
      <vt:lpstr>Evolution of CARs 1990-2019</vt:lpstr>
      <vt:lpstr>The New Face of Competitive Authoritarianism</vt:lpstr>
      <vt:lpstr>The New Face of Competitive Authoritarianism</vt:lpstr>
      <vt:lpstr>The case of Hungary: Victor Orbán’s Fidesz</vt:lpstr>
      <vt:lpstr>The case of Hungary: democratic but corrupt</vt:lpstr>
      <vt:lpstr>The case of Hungary: Victor Orbán’s Fidesz as the savior from socialist corruption</vt:lpstr>
      <vt:lpstr>The case of Hungary: Locking in power</vt:lpstr>
      <vt:lpstr>Result: endured power + democratic backsliding</vt:lpstr>
      <vt:lpstr>Result: endured power + democratic backsliding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3715</cp:revision>
  <dcterms:created xsi:type="dcterms:W3CDTF">2026-01-23T07:04:08Z</dcterms:created>
  <dcterms:modified xsi:type="dcterms:W3CDTF">2026-03-25T11:45:24Z</dcterms:modified>
</cp:coreProperties>
</file>